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Lst>
  <p:sldSz cy="6858000" cx="9144000"/>
  <p:notesSz cx="6858000" cy="9144000"/>
  <p:embeddedFontLst>
    <p:embeddedFont>
      <p:font typeface="Cabin"/>
      <p:regular r:id="rId94"/>
      <p:bold r:id="rId95"/>
      <p:italic r:id="rId96"/>
      <p:boldItalic r:id="rId97"/>
    </p:embeddedFont>
    <p:embeddedFont>
      <p:font typeface="Open Sans SemiBold"/>
      <p:regular r:id="rId98"/>
      <p:bold r:id="rId99"/>
      <p:italic r:id="rId100"/>
      <p:boldItalic r:id="rId101"/>
    </p:embeddedFont>
    <p:embeddedFont>
      <p:font typeface="Average"/>
      <p:regular r:id="rId102"/>
    </p:embeddedFont>
    <p:embeddedFont>
      <p:font typeface="Open Sans Medium"/>
      <p:regular r:id="rId103"/>
      <p:bold r:id="rId104"/>
      <p:italic r:id="rId105"/>
      <p:boldItalic r:id="rId106"/>
    </p:embeddedFont>
    <p:embeddedFont>
      <p:font typeface="Oswald"/>
      <p:regular r:id="rId107"/>
      <p:bold r:id="rId108"/>
    </p:embeddedFont>
    <p:embeddedFont>
      <p:font typeface="Open Sans"/>
      <p:regular r:id="rId109"/>
      <p:bold r:id="rId110"/>
      <p:italic r:id="rId111"/>
      <p:boldItalic r:id="rId11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213387B-AED7-4E94-93C9-6C64E8D1BB60}">
  <a:tblStyle styleId="{2213387B-AED7-4E94-93C9-6C64E8D1BB60}"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5C3DF28-FA2E-4763-B5FE-EF573CE7C934}"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font" Target="fonts/Oswald-regular.fntdata"/><Relationship Id="rId106" Type="http://schemas.openxmlformats.org/officeDocument/2006/relationships/font" Target="fonts/OpenSansMedium-boldItalic.fntdata"/><Relationship Id="rId105" Type="http://schemas.openxmlformats.org/officeDocument/2006/relationships/font" Target="fonts/OpenSansMedium-italic.fntdata"/><Relationship Id="rId104" Type="http://schemas.openxmlformats.org/officeDocument/2006/relationships/font" Target="fonts/OpenSansMedium-bold.fntdata"/><Relationship Id="rId109" Type="http://schemas.openxmlformats.org/officeDocument/2006/relationships/font" Target="fonts/OpenSans-regular.fntdata"/><Relationship Id="rId108" Type="http://schemas.openxmlformats.org/officeDocument/2006/relationships/font" Target="fonts/Oswald-bold.fnt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font" Target="fonts/OpenSansMedium-regular.fntdata"/><Relationship Id="rId102" Type="http://schemas.openxmlformats.org/officeDocument/2006/relationships/font" Target="fonts/Average-regular.fntdata"/><Relationship Id="rId101" Type="http://schemas.openxmlformats.org/officeDocument/2006/relationships/font" Target="fonts/OpenSansSemiBold-boldItalic.fntdata"/><Relationship Id="rId100" Type="http://schemas.openxmlformats.org/officeDocument/2006/relationships/font" Target="fonts/OpenSansSemiBold-italic.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Cabin-bold.fntdata"/><Relationship Id="rId94" Type="http://schemas.openxmlformats.org/officeDocument/2006/relationships/font" Target="fonts/Cabin-regular.fntdata"/><Relationship Id="rId97" Type="http://schemas.openxmlformats.org/officeDocument/2006/relationships/font" Target="fonts/Cabin-boldItalic.fntdata"/><Relationship Id="rId96" Type="http://schemas.openxmlformats.org/officeDocument/2006/relationships/font" Target="fonts/Cabin-italic.fntdata"/><Relationship Id="rId11" Type="http://schemas.openxmlformats.org/officeDocument/2006/relationships/slide" Target="slides/slide5.xml"/><Relationship Id="rId99" Type="http://schemas.openxmlformats.org/officeDocument/2006/relationships/font" Target="fonts/OpenSansSemiBold-bold.fntdata"/><Relationship Id="rId10" Type="http://schemas.openxmlformats.org/officeDocument/2006/relationships/slide" Target="slides/slide4.xml"/><Relationship Id="rId98" Type="http://schemas.openxmlformats.org/officeDocument/2006/relationships/font" Target="fonts/OpenSansSemiBold-regular.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5" Type="http://schemas.openxmlformats.org/officeDocument/2006/relationships/slide" Target="slides/slide9.xml"/><Relationship Id="rId110" Type="http://schemas.openxmlformats.org/officeDocument/2006/relationships/font" Target="fonts/OpenSans-bold.fntdata"/><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112" Type="http://schemas.openxmlformats.org/officeDocument/2006/relationships/font" Target="fonts/OpenSans-boldItalic.fntdata"/><Relationship Id="rId111" Type="http://schemas.openxmlformats.org/officeDocument/2006/relationships/font" Target="fonts/OpenSans-italic.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b625a8274f_0_15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b625a8274f_0_1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Maximum 1 chair per table. Today you need your drawing kit from your cubby (They are in the back - roughly alphabetical), and your Portrait workbook!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Maksimumi 1 karrige për tavolinë. Sot ju duhet kompleti juaj i vizatimit nga vogëlushi juaj (Ato janë në pjesën e pasme - afërsisht sipas alfabetit) dhe librin tuaj të punës Portreti!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በአንድ ጠረጴዛ ከፍተኛው 1 ወንበር. ዛሬ የስዕል መሳርያዎን ከካቢዎ (ከኋላ ያሉት - በግምታዊ ፊደላት) እና የቁም ሥሪት ደብተርዎ ያስፈልገዎታል!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كرسي واحد كحد أقصى لكل طاولة. اليوم، ستحتاج إلى طقم الرسم من خزانتك (موجود في الخلف - مرتبة أبجديًا تقريبًا)، ودفتر رسم البورتريه!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Սեղանի համար առավելագույնը 1 աթոռ: Այսօր ձեզ անհրաժեշտ է ձեր ձագուկից ձեր նկարչական հավաքածուն (դրանք հետևի մասում են՝ մոտավորապես այբբենական կարգով) և ձեր Դիմանկարի աշխատանքային գրքույկը: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Màxim 1 cadira per taula. Avui necessiteu el vostre kit de dibuix del vostre cubby (es troben al darrere, aproximadament alfabètic) i el vostre quadern de retrats!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每张桌子最多放一把椅子。今天你需要从你的储物柜里拿出你的绘画工具包（它们在后面——大致按字母顺序排列），以及你的肖像画练习册！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Maximaal 1 stoel per tafel. Vandaag heb je je tekenset uit je opbergvak nodig (ze staan achterin - grofweg alfabetisch) en je Portretwerkboek!</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حداکثر 1 صندلی در هر میز امروز شما به کیت طراحی خود از بچه خود (آنها در پشت هستند - تقریباً حروف الفبا) و کتاب کار پرتره خود نیاز دارید!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Maximum une chaise par table. Aujourd'hui, vous aurez besoin de votre kit de dessin (au fond, classés par ordre alphabétique) et de votre cahier Portrait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Maximal 1 Stuhl pro Tisch. Heute brauchst du dein Zeichenset aus deinem Ablagefach (es liegt hinten – grob alphabetisch sortiert) und dein Portrait-Arbeitsbuch!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ટેબલ દીઠ વધુમાં વધુ 1 ખુરશી. આજે તમને તમારા ક્યુબી પાસેથી તમારી ડ્રોઇંગ કીટની જરૂર છે (તેઓ પાછળ છે - લગભગ મૂળાક્ષરો પ્રમાણે), અને તમારી પોર્ટ્રેટ વર્કબુક!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 मेज़ अधिकतम एक कुर्सी। आज आपको अपने क्यूबी से अपनी ड्राइंग किट (वे पीछे हैं - मोटे तौर पर वर्णमाला क्रम में), और अपनी पोर्ट्रेट वर्कबुक चाहिए!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Massimo 1 sedia per tavolo. Oggi ti serviranno il kit da disegno che hai nel tuo cubicolo (sono sul retro, in ordine alfabetico) e il tuo quaderno di lavoro per ritratti!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テーブル1つにつき椅子は1脚まで。今日は、奥の棚にあるお絵かきキット（アルファベット順で並べられています）とポートレートワークブックをお使いください。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테이블당 의자는 최대 1개입니다. 오늘은 서랍에 있는 드로잉 키트(뒷면에 알파벳 순으로 정리되어 있습니다)와 초상화 연습장이 필요합니다!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maseyê herî zêde 1 kursî. Îro ji we re kîteya xweya xêzkirinê ji kulikê xwe (Ew li paş in - bi qasî alfabetîk) û pirtûka xweya Portreyê hewce 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 1 kerusi setiap meja. Hari ini anda memerlukan kit lukisan anda dari cubby anda (Mereka berada di belakang - kira-kira mengikut abjad), dan buku kerja Potret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മേശയ്ക്ക് പരമാവധി 1 കസേര. ഇന്ന് നിങ്ങൾക്ക് നിങ്ങളുടെ ക്യൂബിയിൽ നിന്ന് നിങ്ങളുടെ ഡ്രോയിംഗ് കിറ്റും (അവ പിന്നിലുണ്ട് - ഏകദേശം അക്ഷരമാലാക്രമത്തിൽ), നിങ്ങളുടെ പോർട്രെയ്റ്റ് വർക്ക്ബുക്കും ആവശ്യമാണ്!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 टेबल अधिकतम १ कुर्सी। आज तपाइँलाई तपाइँको क्यूबीबाट तपाइँको रेखाचित्र किट चाहिन्छ (तिनीहरू पछाडि छन् - लगभग वर्णमाला), र तपाइँको पोर्ट्रेट कार्यपुस्तिका!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په هر میز کې اعظمي 1 څوکۍ. نن ورځ تاسو د خپل کیوب څخه د انځور کولو کټ ته اړتیا لرئ (دوی په شا کې دي - تقریبا د الفبا مطابق)، او ستاسو د پورټریټ کاري کتاب!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Máximo de 1 cadeira por mesa. Hoje você precisa do seu kit de desenho do seu armário (eles estão no fundo - em ordem alfabética) e do seu caderno de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ਪ੍ਰਤੀ ਮੇਜ਼ ਅਧਿਕਤਮ 1 ਕੁਰਸੀ। ਅੱਜ ਤੁਹਾਨੂੰ ਆਪਣੇ ਕਿਊਬੀ ਤੋਂ ਆਪਣੀ ਡਰਾਇੰਗ ਕਿੱਟ ਦੀ ਲੋੜ ਹੈ (ਉਹ ਪਿਛਲੇ ਪਾਸੇ ਹਨ - ਮੋਟੇ ਤੌਰ 'ਤੇ ਵਰਣਮਾਲਾ ਅਨੁਸਾਰ), ਅਤੇ ਤੁਹਾਡੀ ਪੋਰਟਰੇਟ ਵਰਕਬੁੱਕ!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Максимум один стул на стол. Сегодня вам понадобятся набор для рисования из вашего шкафчика (они находятся в глубине — примерно в алфавитном порядке) и рабочая тетрадь по портрету!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Максимално 1 столица по столу. Данас вам је потребан комплет за цртање из ваше кочије (они су позади - отприлике по абецедном реду) и радна свеска за портрет!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Ugu badnaan 1 kursi miiskiiba. Maanta waxaad u baahan tahay qalabkaaga sawir-qaadista ee cubbykaaga (Waxay ku jiraan dhabarka - qiyaas ahaan alifbeetada), iyo buug-gacmeedkaaga sawirka!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Máximo 1 silla por mesa. Hoy necesitas tu kit de dibujo de tu cubículo (están al fondo, más o menos en orden alfabético) y tu cuaderno de retratos.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 1 korsi per méja. Dinten anjeun peryogi kit gambar anjeun ti cubby anjeun (Aranjeunna aya di tukang - kira-kira abjad), sareng buku kerja Potret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Upeo wa kiti 1 kwa kila meza. Leo unahitaji seti yako ya kuchora kutoka kwa mtoto wako (Ziko nyuma - takriban alfabeti), na kitabu chako cha kazi cha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 1 stol per bord. Idag behöver du ditt ritpaket från din kubbe (de finns på baksidan - ungefär alfabetiskt), och din porträttarbetsbok!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Pinakamataas na 1 upuan bawat mesa. Ngayon kailangan mo ang iyong drawing kit mula sa iyong cubby (Nasa likod sila - halos alphabetical), at ang iyong Portrait workbook!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ஒரு மேசைக்கு அதிகபட்சம் 1 நாற்காலி. இன்று உங்கள் குட்டியிலிருந்து (பின்புறத்தில் - தோராயமாக அகரவரிசையில்) உங்கள் வரைதல் கிட் மற்றும் உங்கள் போர்ட்ரெய்ட் பணிப்புத்தகம் தேவை!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โต๊ะละเก้าอี้ไม่เกิน 1 ตัว วันนี้คุณต้องมีชุดอุปกรณ์วาดรูปจากตู้ (อยู่ด้านหลัง เรียงตามตัวอักษรคร่าวๆ) และสมุดฝึกวาดภาพเหมือน!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Masa başına en fazla 1 sandalye. Bugün dolabınızdaki çizim setinize (arkada - aşağı yukarı alfabetik sırada) ve Portre çalışma kitabınıza ihtiyacınız olacak!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Максимум 1 стілець на стіл. Сьогодні вам потрібен набір для малювання з кубика (вони позаду - приблизно за алфавітом) і робочий зошит для портретів!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فی میز زیادہ سے زیادہ 1 کرسی۔ آج آپ کو اپنے کیوب سے اپنی ڈرائنگ کٹ کی ضرورت ہے (وہ پیچھے میں ہیں - تقریبا حروف تہجی کے مطابق)، اور آپ کی پورٹریٹ ورک بک!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Tối đa 1 ghế cho mỗi bàn. Hôm nay bạn cần bộ dụng cụ vẽ từ tủ đồ của mình (chúng nằm ở phía sau - theo thứ tự bảng chữ cái) và vở bài tập Chân dung!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d8b1cfe80f_0_45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d8b1cfe80f_0_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5a66d79b20_0_38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5a66d79b20_0_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will improve faster if you slow right down and focus on drawing accurately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 të përmirësoheni më shpejt nëse ngadalësoni menjëherë dhe përqendroheni në vizatimin me saktësi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በትክክል ከቀዘቀዙ እና በትክክል መሳል ላይ ካተኮሩ በፍጥነት ይሻሻላሉ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سوف تتحسن بشكل أسرع إذا قمت بالتباطؤ والتركيز على الرسم بدقة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ավելի արագ կբարելավվեք, եթե անմիջապես դանդաղեցնեք և կենտրոնանաք ճշգրիտ նկարելու վրա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Milloraràs més ràpidament si baixes la velocitat i et concentres a dibuixar amb precisió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如果你放慢速度并专注于准确绘画，你进步会更快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zult sneller vooruitgang boeken als je het rustiger aan doet en je concentreert op het nauwkeurig tekenen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سرعتتان را کم کنید و روی طراحی دقیق تمرکز کنید، سریعتر پیشرفت خواهید کرد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progresserez plus rapidement si vous ralentissez et vous concentrez sur le dessin précis.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werden schneller Fortschritte machen, wenn Sie langsamer vorgehen und sich auf das genaue Zeichnen konzentrieren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ધીમું થશો અને સચોટ રીતે ચિત્ર દોરવા પર ધ્યાન કેન્દ્રિત કરશો તો તમે ઝડપથી સુધરશો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आप धीमे हो जाएं और सटीक चित्र बनाने पर ध्यान केंद्रित करें तो आप तेजी से सुधार करेंगे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Migliorerai più velocemente se rallenti e ti concentri sul disegno accurato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ゆっくり描いて正確に描くことに集中すれば、上達も早くなります。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속도를 늦추고 정확하게 그리는 데 집중하면 더 빨리 향상될 것입니다.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Heke hûn rast hêdî hêdî hêdî bikin û balê bikişînin ser xêzkirina rast, hûn ê zûtir çêtir bibin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akan bertambah baik dengan lebih pantas jika anda perlahan dan fokus pada lukisan dengan tepat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വേഗത കുറയ്ക്കുകയും കൃത്യമായി വരയ്ക്കുന്നതിൽ ശ്രദ്ധ കേന്ദ്രീകരിക്കുകയും ചെയ്താൽ നിങ്ങൾ വേഗത്തിൽ മെച്ചപ്പെടും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तपाइँ ढिलो र सही रूपमा चित्रमा ध्यान केन्द्रित गर्नुहुन्छ भने तपाइँ छिटो सुधार गर्नुहुनेछ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به ګړندي وده وکړئ که تاسو سم ورو او په دقیق ډول په رسم کولو تمرکز وکړئ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melhorará mais rápido se diminuir o ritmo e se concentrar em desenhar com precisão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ਤੁਸੀਂ ਤੇਜ਼ੀ ਨਾਲ ਸੁਧਾਰ ਕਰੋਗੇ ਜੇਕਰ ਤੁਸੀਂ ਹੌਲੀ ਹੋਵੋਗੇ ਅਤੇ ਸਹੀ ਢੰਗ ਨਾਲ ਡਰਾਇੰਗ 'ਤੇ ਧਿਆਨ ਕੇਂਦਰਿਤ ਕਰੋਗੇ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 добьетесь большего прогресса, если замедлитесь и сосредоточитесь на точном рисовании.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Брже ћете се побољшати ако успорите и фокусирате се на прецизно цртање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Waxaad si degdeg ah u horumarin doontaa haddii aad si sax ah u dejiso oo aad diirada saarto si sax ah sawirka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Mejorarás más rápido si reduces la velocidad y te concentras en dibujar con precisión.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bakal ningkatkeun langkung gancang upami anjeun ngalambatkeun langsung sareng fokus kana ngagambar sacara akurat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Utaboresha haraka ikiwa unapunguza kasi na kuzingatia kuchora kwa usahihi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kommer att förbättras snabbare om du saktar ner rätt hastighet och fokuserar på att rita exakt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 mabilis kang mapapabuti kung babagal mo kaagad at tumutok sa pagguhit nang tumpak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மெதுவாகச் செய்து, துல்லியமாக வரைவதில் கவனம் செலுத்தினால், நீங்கள் விரைவாக மேம்படுவீர்கள்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คุณจะพัฒนาได้เร็วขึ้นหากคุณช้าลงและมุ่งเน้นในการวาดภาพอย่างแม่นยำ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Yavaşlayıp doğru çizime odaklanırsanız daha hızlı gelişirsiniz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покращуватиметеся швидше, якщо сповільнитесь і зосередитеся на точному малюванні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رفتار کم کرتے ہیں اور درست طریقے سے ڈرائنگ پر توجہ مرکوز کرتے ہیں تو آپ تیزی سے بہتر ہوں گے۔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sẽ tiến bộ nhanh hơn nếu bạn chậm lại và tập trung vào việc vẽ chính xác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d8b1cfe80f_0_4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d8b1cfe80f_0_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5a66d79b20_0_60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5a66d79b20_0_6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Drawing while looking at something is more realistic than drawing from memory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Të vizatoni ndërsa shikoni diçka është më realiste sesa të vizatoni nga kujtesa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አንድን ነገር እየተመለከቱ መሳል ከማስታወስ ከመሳል የበለጠ እውነታዊ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الرسم أثناء النظر إلى شيء ما أكثر واقعية من الرسم من الذاكرة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Ինչ-որ բան նայելիս նկարելն ավելի իրատեսական է, քան հիշողությունից նկարելը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Dibuixar mentre es mira alguna cosa és més realista que dibuixar de memòria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看着某物画比凭记忆画更真实</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Tekenen terwijl je naar iets kijkt is realistischer dan tekenen uit je geheugen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کشیدن نقاشی در حالی که به چیزی نگاه می کنید، واقعی تر از کشیدن از حافظه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Dessiner en regardant quelque chose est plus réaliste que dessiner de mémoire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Das Zeichnen mit Blick auf etwas ist realistischer als das Zeichnen aus dem Gedächtnis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કોઈ વસ્તુને જોતી વખતે દોરવું એ મેમરીમાંથી દોરવા કરતાં વધુ વાસ્તવિક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किसी चीज़ को देखते हुए चित्र बनाना, याद से चित्र बनाने से ज़्यादा यथार्थवादी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Disegnare guardando qualcosa è più realistico che disegnare a memoria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記憶から描くよりも、何かを見ながら描く方がリアルです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무언가를 보면서 그리는 것이 기억에 의존해 그리는 것보다 더 현실적이다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Dema li tiştekî dinêre xêzkirin ji xêzkirina ji bîrê realîsttir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Melukis sambil melihat sesuatu adalah lebih realistik daripada melukis dari ingatan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ഓർമ്മയിൽ നിന്ന് വരയ്ക്കുന്നതിനേക്കാൾ യാഥാർത്ഥ്യമാണ് എന്തെങ്കിലും നോക്കി വരയ്ക്കുന്നത്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केहि हेर्दा चित्रण मेमोरीबाट चित्रण भन्दा बढी यथार्थवादी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یو څه لیدلو پرمهال انځور کول د حافظې څخه د انځور کولو په پرتله خورا واقعیت لري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Desenhar olhando para algo é mais realista do que desenhar de memória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ਕਿਸੇ ਚੀਜ਼ ਨੂੰ ਦੇਖਦੇ ਹੋਏ ਡਰਾਇੰਗ ਮੈਮੋਰੀ ਤੋਂ ਡਰਾਇੰਗ ਨਾਲੋਂ ਵਧੇਰੇ ਯਥਾਰਥਵਾਦੀ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Рисовать, глядя на что-то, более реалистично, чем рисовать по памяти.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Цртање док гледате нешто је реалније од цртања по сећању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Sawir-qaadista marka wax la eegayo ayaa ka macquulsan ka sawiridda xusuusta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Dibujar mientras se mira algo es más realista que dibujar de memoria.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Ngagambar bari nempo hiji hal leuwih realistis ti ngagambar tina memori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Kuchora wakati unatazama kitu ni kweli zaidi kuliko kuchora kutoka kwa kumbukumbu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Att rita medan man tittar på något är mer realistiskt än att rita från minnet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pagguhit habang tumitingin sa isang bagay ay mas makatotohanan kaysa sa pagguhit mula sa memorya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நினைவிலிருந்து வரைவதை விட, எதையாவது பார்த்து வரைவது யதார்த்தமானது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การวาดภาพขณะมองดูสิ่งใดสิ่งหนึ่งจะดูสมจริงมากกว่าการวาดภาพจากความจำ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Bir şeye bakarken çizim yapmak, hafızadan çizim yapmaktan daha gerçekçidir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Малювати, дивлячись на щось, більш реалістично, ніж малювати по пам'яті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کسی چیز کو دیکھتے ہوئے ڈرائنگ میموری سے ڈرائنگ سے زیادہ حقیقت پسندانہ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Vẽ trong khi nhìn vào một vật gì đó thực tế hơn là vẽ theo trí nhớ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7d3846e462_0_21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7d3846e462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People are improving so much!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Njerëzit po përmirësohen kaq shumë!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ሰዎች በጣም እየተሻሻሉ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الناس يتحسنون كثيرًا!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Մարդիկ այնքան շատ են բարելավվում: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gent està millorant molt!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人们正在进步很多！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Mensen gaan er zoveel op vooruit!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مردم خیلی پیشرفت می کنند!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Les gens s’améliorent tellement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 Leute machen so große Fortschritte!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લોકો ખૂબ સુધરી રહ્યા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लोग बहुत सुधार कर रहे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 persone stanno migliorando tantissimo!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人々はとても成長しています!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사람들이 정말 많이 발전하고 있어요!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Mirov pir baş dibin!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Orang ramai bertambah baik!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ആളുകൾ വളരെയധികം മെച്ചപ്പെടുന്നു!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मानिसहरू धेरै सुधार गर्दैछन्!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خلک ډیر ښه کیږي!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 pessoas estão melhorando muito!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ਲੋਕ ਬਹੁਤ ਸੁਧਾਰ ਕਰ ਰਹੇ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Люди настолько улучшаются!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Људи се толико поправљају!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Dadku aad bay u soo hagaagayaan!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gente está mejorando mucho!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Jalma-jalma ningkat pisan!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Watu wanaboreka sana!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Människor förbättras så mycket!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Napakalaki ng pag-unlad ng mga tao!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மக்கள் மிகவும் முன்னேறுகிறார்கள்!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ผู้คนกำลังดีขึ้นมาก!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İnsanlar çok gelişiyor!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Люди так вдосконалюються!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لوگ بہت بہتر ہو رہے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Mọi người đang tiến bộ rất nhiều!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5a66d79b20_0_49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5a66d79b20_0_4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Some people did some very interesting things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Disa njerëz bënë disa gjëra shumë interesante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አንዳንድ ሰዎች አንዳንድ በጣም አስደሳች ነገሮችን አደረጉ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لقد فعل بعض الناس بعض الأشياء المثيرة للاهتمام للغاية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Որոշ մարդիկ շատ հետաքրքիր բաներ արեցին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Algunes persones van fer coses molt interessants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有些人做了一些非常有趣的事情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Sommige mensen hebben heel interessante dingen gedaan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برخی از افراد کارهای بسیار جالبی انجام دادند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Certaines personnes ont fait des choses très intéressantes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Einige Leute haben sehr interessante Dinge getan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કેટલાક લોકોએ ખૂબ જ રસપ્રદ વસ્તુઓ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कुछ लोगों ने कुछ बहुत ही दिलचस्प काम किए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Alcune persone hanno fatto cose molto interessanti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非常に興味深いことをした人たちもいました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어떤 사람들은 매우 흥미로운 일을 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Hin kesan tiştên pir balkêş kirin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Beberapa orang melakukan beberapa perkara yang sangat menarik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ചിലർ വളരെ രസകരമായ ചില കാര്യങ്ങൾ ചെയ്തു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केही मानिसहरूले धेरै रोचक कुराहरू गरे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ځینو خلکو په زړه پورې کارونه وکړل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Algumas pessoas fizeram coisas muito interessantes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ਕੁਝ ਲੋਕਾਂ ਨੇ ਬਹੁਤ ਦਿਲਚਸਪ ਗੱਲਾਂ ਕੀਤੀਆਂ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Некоторые люди делали очень интересные вещи.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Неки људи су радили неке веома занимљиве ствари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Dadka qaar waxay sameeyeen waxyaabo aad u xiiso badan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Algunas personas hicieron cosas muy interesantes.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Sababaraha urang ngalakukeun sababaraha hal anu pikaresepeun pisan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Baadhi ya watu walifanya mambo ya kuvutia sana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Vissa människor gjorde mycket intressanta saker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ilang mga tao ay gumawa ng ilang mga kawili-wiling bagay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சிலர் மிகவும் சுவாரஸ்யமான விஷயங்களைச் செய்தார்கள்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บางคนทำสิ่งที่น่าสนใจมาก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Bazı insanlar çok ilginç şeyler yaptı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Деякі люди робили дуже цікаві речі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کچھ لوگوں نے بہت دلچسپ باتیں کیں۔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Một số người đã làm một số điều rất thú vị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1143140ed9_0_12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11143140ed9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646eb6cb51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646eb6cb5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Self-portrait Calendar: Hello! Skill builders - Lightly outline portrait - First shading layer - Second shading layer &amp; Art history - Final adjustments - Last goal-setting day - Truth and Reconciliation Day - Hand in / Last in-class day for portrait - Start the depth drawing - Final day to hand in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Kalendari i autoportretit: Përshëndetje! Ndërtuesit e aftësive - Portret me skicë të lehtë - Shtresa e parë e hijezimit - Shtresa e dytë e hijes dhe historia e artit - Rregullimet përfundimtare - Dita e fundit e përcaktimit të synimeve - Dita e së vërtetës dhe pajtimit - Dita e fundit në klasë për portret - Filloni vizatimin e thellë - Dita e fundit për të dorëzuar portretin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የራስ ፎቶ የቀን መቁጠሪያ፡ ሰላም! የክህሎት ግንባታ ሰሪዎች - የቁም ሥዕልን አቅልለው ይግለጹ - የመጀመሪያው የጥላ ሽፋን - ሁለተኛ የጥላ ሽፋን እና የጥበብ ታሪክ - የመጨረሻ ማስተካከያዎች - የመጨረሻው የግብ ማቀናበሪያ ቀን - እውነት እና እርቅ ቀን - ግባ / ክፍል ውስጥ ለቁም ነገር የመጨረሻ ቀን - የጥልቀቱን ሥዕል ይጀምሩ - በመጨረሻው ቀን በቁም ምስል</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تقويم رسم البورتريه الذاتي: أهلاً بكم! خبراء بناء المهارات - رسم بورتريه بخطوط عريضة - أول طبقة تظليل - ثاني طبقة تظليل وتاريخ الفن - التعديلات النهائية - آخر يوم لتحديد الأهداف - يوم الحقيقة والمصالحة - تسليم / آخر يوم في الصف للبورتريه - بدء رسم العمق - آخر يوم لتسليم البورتريه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Ինքնադիմանկար Օրացույց. Բարև: Հմտություն կերտողներ - Թեթև ուրվագծված դիմանկար - Առաջին ստվերային շերտ - Երկրորդ ստվերային շերտ և արվեստի պատմություն - Վերջնական ճշգրտումներ - Վերջին նպատակի սահմանման օր - Ճշմարտության և հաշտեցման օր - Ձեռք բերեք / Դասարանի վերջին օրը դիմանկարի համար - Սկսեք խորը գծագրությունը - Դիմանկար հանձնելու վերջին օրը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 d'autoretrats: Hola! Creadors d'habilitats - Retrat lleugerament de contorn - Primera capa d'ombrejat - Segona capa d'ombrejat i història de l'art - Ajustaments finals - Últim dia de fixació d'objectius - Dia de la veritat i la reconciliació - Entrega / Últim dia de classe per al retrat - Començar el dibuix en profunditat - Últim dia a mà en retrat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自画像日历：你好！技能培养 - 轻轻勾勒肖像轮廓 - 第一层阴影 - 第二层阴影 &amp; 艺术史 - 最终调整 - 设定最后目标日 - 真相与和解日 - 交稿/最后上课日 - 开始深度绘画 - 交稿最后一天</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Zelfportretkalender: Hallo! Vaardigheidstrainers - Portret lichtjes omlijnen - Eerste schaduwlaag - Tweede schaduwlaag &amp; Kunstgeschiedenis - Laatste aanpassingen - Laatste dag van het stellen van doelen - Waarheids- en Verzoeningsdag - Inleveren / Laatste dag in de les voor portret - Begin met de dieptetekening - Laatste dag om portret in te leveren</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تقویم سلفی پرتره: سلام! سازندگان مهارت - پرتره با طرح کلی - اولین لایه سایه - لایه سایه دوم و تاریخچه هنر - تنظیمات نهایی - آخرین روز تعیین هدف - روز حقیقت و آشتی - دست در دست / آخرین روز کلاس برای پرتره - شروع طراحی عمیق - آخرین روز برای تحویل پرتره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Calendrier autoportrait : Bonjour ! Développement des compétences : Contours légers du portrait ; Première couche d'ombrage ; Deuxième couche d'ombrage et Histoire de l'art ; Derniers ajustements ; Dernier jour de définition des objectifs ; Journée vérité et réconciliation ; Remise/Dernier jour de classe pour le portrait ; Début du dessin en profondeur ; Dernier jour pour remettre le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Selbstporträt-Kalender: Hallo! Fertigkeitsaufbau – Porträt leicht umreißen – Erste Schattierungsebene – Zweite Schattierungsebene &amp; Kunstgeschichte – Letzte Anpassungen – Letzter Tag zur Zielsetzung – Tag der Wahrheit und Versöhnung – Abgabe / Letzter Tag im Unterricht für das Porträt – Mit der Tiefenzeichnung beginnen – Letzter Tag zur Abgabe des Porträts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સ્વ-પોટ્રેટ કેલેન્ડર: હેલો! કૌશલ્ય નિર્માતાઓ - હળવાશથી રૂપરેખા પોટ્રેટ - પ્રથમ શેડિંગ સ્તર - બીજું શેડિંગ સ્તર અને કલા ઇતિહાસ - અંતિમ ગોઠવણો - છેલ્લો ધ્યેય-સેટિંગ દિવસ - સત્ય અને સમાધાન દિવસ - પોટ્રેટ માટે હેન્ડ ઇન / ક્લાસમાં છેલ્લો દિવસ - ઊંડાણથી ચિત્રકામ શરૂ કરો - પોટ્રેટ હાથ ધરવાનો અંતિમ દિવસ</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सेल्फ़-पोर्ट्रेट कैलेंडर: नमस्ते! कौशल निर्माणकर्ता - पोर्ट्रेट की हल्की रूपरेखा - पहली छायांकन परत - दूसरी छायांकन परत और कला इतिहास - अंतिम समायोजन - अंतिम लक्ष्य-निर्धारण दिवस - सत्य और सुलह दिवस - पोर्ट्रेट जमा करें / पोर्ट्रेट के लिए कक्षा में अंतिम दिन - गहराई से चित्र बनाना शुरू करें - पोर्ट्रेट जमा करने का अंतिम दिन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Calendario degli autoritratti: Ciao! Sviluppatori di abilità - Delineare leggermente il ritratto - Primo strato di ombreggiatura - Secondo strato di ombreggiatura e storia dell'arte - Ultimi aggiustamenti - Ultimo giorno di definizione degli obiettivi - Giorno della verità e della riconciliazione - Consegna / Ultimo giorno in classe per il ritratto - Iniziare il disegno in profondità - Ultimo giorno per consegnare il ritratto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自画像カレンダー: こんにちは! スキルアップ - 肖像画のアウトライン - 最初のシェーディングレイヤー - 2番目のシェーディングレイヤーと美術史 - 最終調整 - 最終目標設定日 - 真実と和解の日 - 肖像画の提出/授業最終日 - 深度描画開始 - 肖像画提出最終日</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자화상 달력: 안녕하세요! 스킬 강화 - 초상화 가볍게 윤곽 그리기 - 첫 번째 음영 레이어 - 두 번째 음영 레이어 및 미술사 - 최종 조정 - 마지막 목표 설정일 - 진실과 화해의 날 - 초상화 제출/수업 마지막 날 - 심도 드로잉 시작 - 초상화 제출 마지막 날</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Salnameya Xwe-portreyê: Merheba! Avakerên jêhatîbûnê - Portreya bi sivikî xêz dike - Yekemîn qata siyarkirinê - Qada şemitandinê ya duyemîn &amp; Dîroka hunerê - Guherandinên dawî - Roja dawîn a danîna armancê - Roja Rastî û Lihevhatinê - Destê xwe didin / Roja paşîn a di polê de ji bo portreyê - Dest bi xêzkirina kûrahiyê bikin - Roja dawî ku hûn portreyê bidin dest pê kirin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Kalendar Potret diri: Hello! Pembina kemahiran - Gariskan potret ringan - Lapisan lorekan pertama - Lapisan lorekan kedua &amp; Sejarah seni - Pelarasan akhir - Hari penetapan matlamat terakhir - Hari Kebenaran dan Rekonsiliasi - Serah terima / Hari terakhir dalam kelas untuk potret - Mulakan lukisan mendalam - Hari terakhir untuk serahkan potret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സ്വയം പോർട്രെയ്റ്റ് കലണ്ടർ: ഹലോ! സ്‌കിൽ ബിൽഡർമാർ - ലഘുവായി ഔട്ട്‌ലൈൻ പോർട്രെയ്‌റ്റ് - ആദ്യ ഷേഡിംഗ് ലെയർ - രണ്ടാമത്തെ ഷേഡിംഗ് ലെയറും ആർട്ട് ഹിസ്റ്ററിയും - അന്തിമ ക്രമീകരണങ്ങൾ - അവസാന ലക്ഷ്യം നിർണയിക്കുന്ന ദിവസം - സത്യവും അനുരഞ്ജനവും ദിനം - പോർട്രെയ്‌റ്റിനായി ഹാൻഡ് ഇൻ / അവസാനത്തെ ക്ലാസ് ദിവസം - ഡെപ്ത് ഡ്രോയിംഗ് ആരംഭിക്കുക - അവസാന ദിവസം പോർട്രെയ്‌റ്റ് കൈമാറുക</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सेल्फ-पोर्ट्रेट क्यालेन्डर: नमस्कार! कौशल निर्माणकर्ताहरू - हल्का रूपरेखा पोर्ट्रेट - पहिलो छायांकन तह - दोस्रो छायांकन तह र कला इतिहास - अन्तिम समायोजनहरू - अन्तिम लक्ष्य सेटिङ दिन - सत्य र मेलमिलाप दिन - हातमा / पोर्ट्रेटको लागि अन्तिम कक्षाको दिन - गहिरो रेखाचित्र सुरु गर्नुहोस् - पोर्ट्रेटमा हात पार्ने अन्तिम दिन</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د ځان انځور کیلنڈر: سلام! د مهارت جوړونکي - په روښانه ډول د انځورګرۍ انځور - لومړی سیډینګ پرت - دوهم سیډینګ پرت او د هنر تاریخ - وروستی سمونونه - د هدف ټاکلو وروستۍ ورځ - د حقیقت او پخلاینې ورځ - د پورټریټ لپاره لاس په لاس / په ټولګي کې وروستۍ ورځ - د ژورې نقاشۍ پیل کول - د پورټریټ د لاس ته راوړلو وروستۍ ورځ</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Calendário de Autorretrato: Olá! Desenvolvedores de habilidades - Contorno leve do retrato - Primeira camada de sombreamento - Segunda camada de sombreamento e História da Arte - Ajustes finais - Último dia de definição de metas - Dia da Verdade e Reconciliação - Entrega / Último dia de aula para o retrato - Início do desenho em profundidade - Último dia para entrega do retrato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ਸਵੈ-ਪੋਰਟਰੇਟ ਕੈਲੰਡਰ: ਹੈਲੋ! ਹੁਨਰ ਨਿਰਮਾਤਾ - ਹਲਕੀ ਰੂਪਰੇਖਾ ਪੋਰਟਰੇਟ - ਪਹਿਲੀ ਸ਼ੇਡਿੰਗ ਲੇਅਰ - ਦੂਜੀ ਸ਼ੇਡਿੰਗ ਲੇਅਰ ਅਤੇ ਕਲਾ ਇਤਿਹਾਸ - ਅੰਤਮ ਸਮਾਯੋਜਨ - ਆਖਰੀ ਟੀਚਾ ਨਿਰਧਾਰਤ ਕਰਨ ਵਾਲਾ ਦਿਨ - ਸੱਚ ਅਤੇ ਸੁਲ੍ਹਾ ਦਿਵਸ - ਪੋਰਟਰੇਟ ਲਈ ਹੈਂਡ ਇਨ / ਕਲਾਸ ਵਿੱਚ ਆਖਰੀ ਦਿਨ - ਡੂੰਘਾਈ ਨਾਲ ਡਰਾਇੰਗ ਸ਼ੁਰੂ ਕਰੋ - ਪੋਰਟਰੇਟ ਨੂੰ ਸੌਂਪਣ ਦਾ ਅੰਤਮ ਦਿਨ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Календарь автопортретов: Привет! Развивающие навыки — Легкий контур портрета — Первый слой теней — Второй слой теней и история искусства — Финальная корректировка — Последний день постановки целей — День истины и примирения — Сдача/Последний день занятий по портрету — Начало прорисовки глубины — Последний день сдачи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 аутопортрета: Здраво! Креатори вештина - Лагани обрис портрета - Први слој сенчења - Други слој сенчења и историја уметности - Коначна прилагођавања - Последњи дан постављања циљева - Дан истине и помирења - Предајте / Последњи дан у разреду за портрет - Започните цртање дубине - Последњи дан за предају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Jadwalka sawir-qaadista: Hello! Xirfad-dhisayaasha - Si khafiif ah u sharrax sawirka - Lakabka hadhka koowaad - lakabka hadhaynta labaad &amp; taariikhda farshaxanka - hagaajinta ugu dambaysa - Maalinta dejinta yoolka u dambaysa - Maalinta runta iyo dib u heshiisiinta - Soo gelinta / maalinta ugu dambaysa ee sawirka - Bilow sawirka qoto dheer - Maalinta ugu dambeysa ee gacanta sawirka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Calendario de autorretratos: ¡Hola! Desarrollo de habilidades: Delinear ligeramente el retrato - Primera capa de sombreado - Segunda capa de sombreado e Historia del Arte - Ajustes finales - Último día de definición de objetivos - Día de la Verdad y la Reconciliación - Entrega/Último día de clase para el retrato - Comenzar el dibujo de profundidad - Último día para entregar el retrato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Kalénder potret diri: Halo! Pembina kaahlian - Enteng outline potret - Lapisan shading munggaran - Lapisan shading kadua &amp; Sajarah seni - pangaluyuan final - Poé netepkeun tujuan panungtungan - Poé Kaleresan jeung Rekonsiliasi - Pangiriman / Poé panungtungan di kelas pikeun potret - Mimitian gambar jero - Poé ahir pikeun leungeun dina potrét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 ya picha ya kibinafsi: Hujambo! Wajenzi wa ujuzi - Taswira nyepesi - Safu ya kwanza ya kivuli - Safu ya pili ya kivuli &amp; Historia ya Sanaa - Marekebisho ya mwisho - Siku ya mwisho ya kuweka malengo - Siku ya Ukweli na Maridhiano - Shirikiana / Siku ya mwisho ya darasa kwa picha - Anza kuchora kwa kina - Siku ya mwisho ya kukabidhi picha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Självporträttskalender: Hej! Färdighetsbyggare - Lätt konturer porträtt - Första skuggskiktet - Andra skuggskiktet &amp; Konsthistoria - Slutliga justeringar - Sista målsättningsdagen - Sannings- och försoningsdagen - Lämna in / Sista dagen i klassen för porträtt - Börja djupritningen - Sista dagen att lämna in porträtt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Self-portrait Calendar: Hello! Mga tagabuo ng kasanayan - Bahagyang outline portrait - Unang shading layer - Pangalawang shading layer at Art history - Mga huling pagsasaayos - Huling araw ng pagtatakda ng layunin - Araw ng Katotohanan at Pagkakasundo - Hand in / Huling in-class na araw para sa portrait - Simulan ang depth drawing - Huling araw sa hand in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சுய உருவப்பட காலண்டர்: வணக்கம்! ஸ்கில் பில்டர்ஸ் - லேசாக அவுட்லைன் போர்ட்ரெய்ட் - முதல் ஷேடிங் லேயர் - இரண்டாவது ஷேடிங் லேயர் &amp; ஆர்ட் ஹிஸ்டரி - இறுதி சரிசெய்தல் - கடைசி இலக்கை நிர்ணயிக்கும் நாள் - உண்மை மற்றும் நல்லிணக்க நாள் - போர்ட்ரெய்ட் / கடைசி வகுப்பில் உள்ள நாள் - ஓவியம் வரையத் தொடங்கு - இறுதி நாள் போர்ட்ரெய்ட்</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ปฏิทินวาดภาพเหมือนตนเอง: สวัสดี! ฝึกทักษะ - ร่างภาพเหมือนอย่างเบามือ - เลเยอร์แรเงาชั้นแรก - เลเยอร์แรเงาชั้นที่สอง &amp; ประวัติศิลปะ - ปรับแต่งขั้นสุดท้าย - วันกำหนดเป้าหมายสุดท้าย - วันแห่งความจริงและการปรองดอง - ส่งงาน / วันสุดท้ายในชั้นเรียนสำหรับการวาดภาพเหมือน - เริ่มวาดภาพความลึก - วันสุดท้ายสำหรับการส่งภาพเหมือน</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Otoportre Takvimi: Merhaba! Beceri geliştiriciler - Portrenin hafif ana hatlarını çizin - İlk gölgelendirme katmanı - İkinci gölgelendirme katmanı ve Sanat tarihi - Son ayarlamalar - Son hedef belirleme günü - Hakikat ve Uzlaşma Günü - Portre için teslim / Sınıftaki son gün - Derinlemesine çizime başlayın - Portreyi teslim etmek için son gün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 автопортретів: Привіт! Розвиток навичок - Легкий контур портрета - Перший шар затінення - Другий шар затінення та історія мистецтва - Остаточні коригування - Останній день встановлення цілей - День правди та примирення - Здача / Останній день у класі для портрета - Початок глибокого малювання - Останній день здачі портрета</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سیلف پورٹریٹ کیلنڈر: ہیلو! ہنر بنانے والے - ہلکے سے آؤٹ لائن پورٹریٹ - پہلی شیڈنگ پرت - دوسری شیڈنگ پرت اور آرٹ کی تاریخ - حتمی ایڈجسٹمنٹس - آخری مقصد طے کرنے کا دن - سچائی اور مصالحت کا دن - پورٹریٹ کے لئے ہینڈ ان / کلاس میں آخری دن - گہرائی سے ڈرائنگ شروع کریں - پورٹریٹ دینے کا آخری دن</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Lịch tự họa: Xin chào! Những người xây dựng kỹ năng - Phác thảo nhẹ chân dung - Lớp tô bóng đầu tiên - Lớp tô bóng thứ hai &amp; Lịch sử nghệ thuật - Điều chỉnh cuối cùng - Ngày đặt mục tiêu cuối cùng - Ngày Sự thật và Hòa giải - Nộp/Ngày cuối cùng trong lớp học để vẽ chân dung - Bắt đầu vẽ chiều sâu - Ngày cuối cùng để nộp chân dung</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646eb6cb51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3646eb6cb51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skill building - light outline - first layer - second layer -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ndërtimi i aftësive - skica e lehtë - shtresa e parë - shtresa e dytë - rregullimi</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የክህሎት ግንባታ - የብርሃን ንድፍ - የመጀመሪያው ንብርብር - ሁለተኛ ንብርብር - ማስተካከያ</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بناء المهارات - مخطط الضوء - الطبقة الأولى - الطبقة الثانية - التعديل</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հմտությունների ձևավորում - լույսի ուրվագիծ - առաջին շերտ - երկրորդ շերտ - ճշգրտում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desenvolupament d'habilitats - contorn lleuger - primera capa - segona capa - ajust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技能培养 - 浅轮廓 - 第一层 - 第二层 - 调整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vaardigheidsopbouw - lichte schets - eerste laag - tweede laag - aanpassing</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ساخت مهارت - طرح کلی نور - لایه اول - لایه دوم - تنظیم</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développement des compétences - contour lumineux - première couche - deuxième couche - ajustement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Kompetenzaufbau – Lichtumriss – erste Schicht – zweite Schicht – Anpassung</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કૌશલ્ય નિર્માણ - પ્રકાશ રૂપરેખા - પ્રથમ સ્તર - બીજું સ્તર - ગોઠવણ</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कौशल निर्माण - प्रकाश रूपरेखा - पहली परत - दूसरी परत - समायोजन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sviluppo delle competenze - contorno leggero - primo strato - secondo strato - regolazione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スキル構築 - 軽いアウトライン - 最初のレイヤー - 2 番目のレイヤー - 調整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스킬 구축 - 가벼운 윤곽선 - 첫 번째 레이어 - 두 번째 레이어 - 조정</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avakirina jêhatîbûnê - nexşeya ronahiyê - qata yekem - qata duyemîn - verastkirin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pembinaan kemahiran - garis besar cahaya - lapisan pertama - lapisan kedua - pelarasan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നൈപുണ്യ നിർമ്മാണം - ലൈറ്റ് ഔട്ട്‌ലൈൻ - ആദ്യ പാളി - രണ്ടാമത്തെ പാളി - ക്രമീകരണം</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कौशल निर्माण - प्रकाश रूपरेखा - पहिलो तह - दोस्रो तह - समायोजन</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د مهارت جوړول - د رڼا خاکه - لومړی پرت - دوهم پرت - سمون</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desenvolvimento de habilidades - contorno claro - primeira camada - segunda camada - ajuste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ਹੁਨਰ ਨਿਰਮਾਣ - ਰੋਸ਼ਨੀ ਦੀ ਰੂਪਰੇਖਾ - ਪਹਿਲੀ ਪਰਤ - ਦੂਜੀ ਪਰਤ - ਵਿਵਸਥਾ</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развитие навыков - легкий контур - первый слой - второй слой - корректировка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изградња вештина - светлосни обрис - први слој - други слој - подешавање</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dhisidda xirfad - dulmar iftiin - lakabka koowaad - lakabka labaad - hagaajinta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desarrollo de habilidades - contorno ligero - primera capa - segunda capa - ajuste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wangunan skill - outline lampu - lapisan kahiji - lapisan kadua -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jengo la ujuzi - muhtasari wa mwanga - safu ya kwanza - safu ya pili - marekebisho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färdighetsbyggande - ljuskontur - första lagret - andra lagret - justering</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pagbuo ng kasanayan - light outline - unang layer - pangalawang layer - pagsasaayos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திறன் கட்டிடம் - ஒளி அவுட்லைன் - முதல் அடுக்கு - இரண்டாவது அடுக்கு - சரிசெய்தல்</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การสร้างทักษะ - โครงร่างแสง - ชั้นแรก - ชั้นที่สอง - การปรับแต่ง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beceri geliştirme - hafif ana hat - ilk katman - ikinci katman - ayarlama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формування навичок - легкий контур - перший шар - другий шар - коригування</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مہارت کی تعمیر - روشنی کا خاکہ - پہلی پرت - دوسری پرت - ایڈجسٹمنٹ</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xây dựng kỹ năng - phác thảo nhẹ - lớp đầu tiên - lớp thứ hai - điều chỉnh</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10ffe74a81c_1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10ffe74a81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Build your skills NOW so you are ready LATER! Step 1. Learn the difference between looking and seeing. Step 2. Improve your ability to draw details. Step 3. Learn how to draw angles and shade. Step 4. Use blending to make things look 3D. Step 5. Practice observing and drawing parts of the face. Step 6. Improve how you draw hair textures. Step 7. Practice drawing it all together.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Ndërtoni aftësitë tuaja TANI, në mënyrë që të jeni gati më vonë! Hapi 1. Mësoni ndryshimin midis shikimit dhe shikimit. Hapi 2. Përmirësoni aftësinë tuaj për të nxjerrë detaje. Hapi 3. Mësoni se si të vizatoni kënde dhe hije. Hapi 4. Përdorni përzierjen për t'i bërë gjërat të duken 3D. Hapi 5. Praktikoni vëzhgimin dhe vizatimin e pjesëve të fytyrës. Hapi 6. Përmirësoni mënyrën se si vizatoni teksturat e flokëve. Hapi 7. Praktikoni të vizatoni të gjitha së bashku.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በኋላ ዝግጁ እንዲሆኑ ችሎታዎን አሁን ይገንቡ! ደረጃ 1. በመመልከት እና በማየት መካከል ያለውን ልዩነት ይማሩ. ደረጃ 2. ዝርዝሮችን የመሳል ችሎታዎን ያሻሽሉ. ደረጃ 3. እንዴት ማዕዘን እና ጥላ መሳል እንደሚችሉ ይወቁ. ደረጃ 4. ነገሮች 3D እንዲመስሉ ድብልቅን ይጠቀሙ። ደረጃ 5. የፊት ክፍሎችን በመመልከት እና በመሳል ይለማመዱ. ደረጃ 6. የፀጉር አሠራሮችን እንዴት እንደሚስሉ ያሻሽሉ. ደረጃ 7. ሁሉንም አንድ ላይ መሳል ይለማመዱ.</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طور مهاراتك الآن لتكون مستعدًا لاحقًا! الخطوة ١: تعلّم الفرق بين النظر والرؤية. الخطوة ٢: حسّن قدرتك على رسم التفاصيل. الخطوة ٣: تعلّم كيفية رسم الزوايا والظلال. الخطوة ٤: استخدم المزج لجعل الأشياء تبدو ثلاثية الأبعاد. الخطوة ٥: تدرب على ملاحظة ورسم أجزاء الوجه. الخطوة ٦: حسّن كيفية رسم ملمس الشعر. الخطوة ٧: تدرب على رسم كل شيء معًا.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Կառուցեք ձեր հմտությունները ՀԻՄԱ, որպեսզի պատրաստ լինեք ՀԵՏՈ: Քայլ 1. Սովորեք նայելու և տեսնելու տարբերությունը: Քայլ 2. Բարելավեք մանրամասներ նկարելու ձեր ունակությունը: Քայլ 3. Իմացեք, թե ինչպես նկարել անկյուններ և ստվեր: Քայլ 4. Օգտագործեք խառնուրդը, որպեսզի իրերը 3D տեսք ունենան: Քայլ 5. Սովորեք դիտարկել և նկարել դեմքի մասերը: Քայլ 6. Բարելավեք, թե ինչպես եք նկարում մազերի հյուսվածքները: Քայլ 7. Սովորեք նկարել այդ ամենը միասին: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Desenvolupa les teves habilitats ARA perquè estiguis preparat MÉS TARDE! Pas 1. Aprèn la diferència entre mirar i veure. Pas 2. Millora la teva capacitat per dibuixar detalls. Pas 3. Aprèn a dibuixar angles i ombres. Pas 4. Utilitzeu la fusió per fer que les coses semblin 3D. Pas 5. Practica observant i dibuixant parts de la cara. Pas 6. Millora com dibuixes les textures del cabell. Pas 7. Practica dibuixant-ho tot junt.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现在就培养你的技能，以便以后做好准备！步骤 1. 学习“看”和“看见”之间的区别。步骤 2. 提高你绘制细节的能力。步骤 3. 学习如何绘制角度和阴影。步骤 4. 使用混合使物体看起来更具 3D 效果。步骤 5. 练习观察和绘制面部各个部分。步骤 6. 提高你绘制头发纹理的能力。步骤 7. 练习将所有部分画在一起。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Ontwikkel je vaardigheden NU, zodat je er LATER klaar voor bent! Stap 1. Leer het verschil tussen kijken en zien. Stap 2. Verbeter je vermogen om details te tekenen. Stap 3. Leer hoe je hoeken en schaduwen tekent. Stap 4. Gebruik blending om dingen er driedimensionaal uit te laten zien. Stap 5. Oefen met het observeren en tekenen van delen van het gezicht. Stap 6. Verbeter hoe je haartexturen tekent. Stap 7. Oefen met het tekenen van alles samen.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اکنون مهارت های خود را بسازید تا بعداً آماده باشید! مرحله 1. تفاوت بین نگاه کردن و دیدن را بیاموزید. مرحله 2. توانایی خود را برای ترسیم جزئیات بهبود بخشید. مرحله 3. یاد بگیرید که چگونه زاویه و سایه بکشید. مرحله 4. از ترکیب برای سه بعدی جلوه دادن چیزها استفاده کنید. مرحله 5. مشاهده و ترسیم قسمت های صورت را تمرین کنید. مرحله 6. نحوه کشیدن بافت مو را بهبود بخشید. مرحله 7. ترسیم همه آنها را با هم تمرین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Développez vos compétences dès maintenant pour être prêt plus tard ! Étape 1. Apprenez la différence entre regarder et voir. Étape 2. Améliorez votre capacité à dessiner des détails. Étape 3. Apprenez à dessiner des angles et des ombres. Étape 4. Utilisez le mélange pour créer un effet 3D. Étape 5. Entraînez-vous à observer et à dessiner des parties du visage. Étape 6. Améliorez votre façon de dessiner les textures des cheveux. Étape 7. Entraînez-vous à dessiner l'ensemble.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Bauen Sie JETZT Ihre Fähigkeiten auf, damit Sie SPÄTER bereit sind! Schritt 1. Lernen Sie den Unterschied zwischen Schauen und Sehen. Schritt 2. Verbessern Sie Ihre Fähigkeit, Details zu zeichnen. Schritt 3. Lernen Sie, Winkel und Schatten zu zeichnen. Schritt 4. Verwenden Sie Überblendungen, um Dingen ein dreidimensionales Aussehen zu verleihen. Schritt 5. Üben Sie das Beobachten und Zeichnen von Gesichtsteilen. Schritt 6. Verbessern Sie das Zeichnen von Haarstrukturen. Schritt 7. Üben Sie das Zeichnen aller Elemente zusammen.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કુશળતા હમણાં બનાવો જેથી તમે પછીથી તૈયાર થાઓ! પગલું 1. જોવા અને જોવા વચ્ચેનો તફાવત જાણો. પગલું 2. વિગતો દોરવાની તમારી ક્ષમતામાં સુધારો. પગલું 3. કોણ અને શેડ કેવી રીતે દોરવા તે શીખો. પગલું 4. વસ્તુઓ 3D દેખાવા માટે મિશ્રણનો ઉપયોગ કરો. પગલું 5. ચહેરાના ભાગોને અવલોકન અને દોરવાની પ્રેક્ટિસ કરો. પગલું 6. તમે વાળના ટેક્સચરને કેવી રીતે દોરો છો તેમાં સુધારો કરો. પગલું 7. આ બધું એકસાથે દોરવાની પ્રેક્ટિસ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कौशल अभी विकसित करें ताकि आप बाद में तैयार रहें! चरण 1. देखने और देखने में अंतर सीखें। चरण 2. बारीकियाँ बनाने की अपनी क्षमता में सुधार करें। चरण 3. कोण और छाया बनाना सीखें। चरण 4. चीज़ों को 3D दिखाने के लिए ब्लेंडिंग का उपयोग करें। चरण 5. चेहरे के हिस्सों को देखने और उन्हें बनाने का अभ्यास करें। चरण 6. बालों की बनावट बनाने के तरीके में सुधार करें। चरण 7. सभी को एक साथ बनाने का अभ्यास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Sviluppa le tue competenze ORA così sarai pronto DOPO! Fase 1. Impara la differenza tra guardare e vedere. Fase 2. Migliora la tua capacità di disegnare i dettagli. Fase 3. Impara a disegnare angoli e ombre. Fase 4. Usa la sfumatura per dare un aspetto tridimensionale. Fase 5. Esercitati a osservare e disegnare parti del viso. Fase 6. Migliora il modo in cui disegni le texture dei capelli. Fase 7. Esercitati a disegnare il tutto insieme.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今スキルを磨いて、将来に備えましょう！ステップ1. 「見る」と「見る」の違いを学びましょう。ステップ2. 細部を描く能力を高めましょう。ステップ3. 角度と陰影の描き方を学びましょう。ステップ4. ブレンディングを使って立体感を出しましょう。ステップ5. 顔の各部を観察し、描く練習をしましょう。ステップ6. 髪の質感の描き方を磨きましょう。ステップ7. 全体をまとめて描く練習をしましょう。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지금 실력을 쌓아 나중에 대비하세요! 1단계. 보는 것과 보는 것의 차이를 배우세요. 2단계. 디테일을 그리는 능력을 향상시키세요. 3단계. 각도와 음영을 그리는 법을 배우세요. 4단계. 블렌딩을 사용하여 사물을 3D처럼 보이게 하세요. 5단계. 얼굴의 각 부분을 관찰하고 그리는 연습을 하세요. 6단계. 머리카락 질감을 그리는 방법을 향상시키세요. 7단계. 모든 것을 함께 그리는 연습을 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Jêhatiyên xwe NIHA ava bikin da ku hûn PAŞÊ amade bin! Gav 1. Ferqa di navbera dîtin û dîtinê de fêr bibin. Gav 2. Kapasîteya xwe ya xêzkirina hûrguliyan baştir bikin. Gav 3. Fêr bibe ka meriv çawa goşe û siyê dikişîne. Gav 4. Tevlihevkirinê bikar bînin da ku tiştan 3D xuya bikin. Gav 5. Binêrin û xêzkirina parçeyên rû bi pratîkî bikin. Gav 6. Baştir bikin ka hûn çawa tevnên porê xêz dikin. Gav 7. Bi hev re xêzkirina wê tevbigerin.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Bina kemahiran anda SEKARANG supaya anda bersedia KEMUDIAN! Langkah 1. Ketahui perbezaan antara melihat dan melihat. Langkah 2. Tingkatkan keupayaan anda untuk melukis butiran. Langkah 3. Ketahui cara melukis sudut dan lorek. Langkah 4. Gunakan pengadunan untuk menjadikan sesuatu kelihatan 3D. Langkah 5. Berlatih memerhati dan melukis bahagian muka. Langkah 6. Perbaik cara anda melukis tekstur rambut. Langkah 7. Berlatih melukis semuanya bersama-sama.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ഇപ്പോൾ നിങ്ങളുടെ കഴിവുകൾ വികസിപ്പിക്കുക, അതിനാൽ നിങ്ങൾ പിന്നീട് തയ്യാറാകൂ! ഘട്ടം 1. നോക്കുന്നതും കാണുന്നതും തമ്മിലുള്ള വ്യത്യാസം മനസ്സിലാക്കുക. ഘട്ടം 2. വിശദാംശങ്ങൾ വരയ്ക്കാനുള്ള നിങ്ങളുടെ കഴിവ് മെച്ചപ്പെടുത്തുക. ഘട്ടം 3. കോണുകളും തണലും എങ്ങനെ വരയ്ക്കാമെന്ന് മനസിലാക്കുക. ഘട്ടം 4. കാര്യങ്ങൾ 3D ആയി കാണുന്നതിന് ബ്ലെൻഡിംഗ് ഉപയോഗിക്കുക. ഘട്ടം 5. മുഖത്തിൻ്റെ ഭാഗങ്ങൾ നിരീക്ഷിക്കാനും വരയ്ക്കാനും പരിശീലിക്കുക. ഘട്ടം 6. നിങ്ങൾ മുടിയുടെ ടെക്സ്ചറുകൾ എങ്ങനെ വരയ്ക്കുന്നു എന്നത് മെച്ചപ്പെടുത്തുക. ഘട്ടം 7. എല്ലാം ഒരുമിച്ച് വരയ്ക്കാൻ പരിശീലിക്കുക.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अब आफ्नो सीपहरू निर्माण गर्नुहोस् ताकि तपाईं पछि तयार हुनुहुन्छ! चरण 1. हेर्ने र हेर्ने बीचको भिन्नता जान्नुहोस्। चरण 2. विवरणहरू कोर्न आफ्नो क्षमता सुधार गर्नुहोस्। चरण 3. कोण र छाया कोर्न कसरी जान्नुहोस्। चरण 4. चीजहरू 3D देखिने बनाउन मिश्रण प्रयोग गर्नुहोस्। चरण 5. अनुहारका भागहरू अवलोकन र चित्रण गर्ने अभ्यास गर्नुहोस्। चरण 6. तपाईंले कपालको बनावट कोर्ने तरिका सुधार्नुहोस्। चरण 7. यो सबै सँगै कोर्ने अभ्यास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همدا اوس خپل مهارتونه جوړ کړئ نو تاسو وروسته چمتو یاست! 1 ګام د لیدو او لیدلو ترمنځ توپیر زده کړئ. 2 ګام. د توضیحاتو د رسم کولو وړتیا ته وده ورکړئ. 3 ګام. زده کړئ چې څنګه زاویې او سیوري رسم کړئ. 4 ګام. د شیانو د 3D لیدلو لپاره د مخلوط څخه کار واخلئ. 5 ګام. د مخ د برخو کتنې او انځورولو تمرین وکړئ. شپږم ګام. ښه کړئ چې څنګه تاسو د ویښتو جوړښت رسم کړئ. 7 ګام. دا ټول په ګډه رسم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Desenvolva suas habilidades AGORA para estar pronto DEPOIS! Passo 1. Aprenda a diferença entre olhar e ver. Passo 2. Aprimore sua habilidade de desenhar detalhes. Passo 3. Aprenda a desenhar ângulos e sombras. Passo 4. Use a mesclagem para dar uma aparência tridimensional. Passo 5. Pratique observar e desenhar partes do rosto. Passo 6. Aprimore sua forma de desenhar texturas capilares. Passo 7. Pratique desenhar tudo junto.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ਹੁਨਰ ਨੂੰ ਹੁਣੇ ਬਣਾਓ ਤਾਂ ਜੋ ਤੁਸੀਂ ਬਾਅਦ ਵਿੱਚ ਤਿਆਰ ਹੋਵੋ! ਕਦਮ 1. ਦੇਖਣ ਅਤੇ ਦੇਖਣ ਵਿੱਚ ਅੰਤਰ ਸਿੱਖੋ। ਕਦਮ 2. ਵੇਰਵੇ ਖਿੱਚਣ ਦੀ ਤੁਹਾਡੀ ਯੋਗਤਾ ਵਿੱਚ ਸੁਧਾਰ ਕਰੋ। ਕਦਮ 3. ਸਿੱਖੋ ਕਿ ਕੋਣ ਅਤੇ ਰੰਗਤ ਕਿਵੇਂ ਖਿੱਚਣੀ ਹੈ। ਕਦਮ 4. ਚੀਜ਼ਾਂ ਨੂੰ 3D ਦਿਖਣ ਲਈ ਮਿਸ਼ਰਣ ਦੀ ਵਰਤੋਂ ਕਰੋ। ਕਦਮ 5. ਚਿਹਰੇ ਦੇ ਹਿੱਸਿਆਂ ਨੂੰ ਦੇਖਣ ਅਤੇ ਖਿੱਚਣ ਦਾ ਅਭਿਆਸ ਕਰੋ। ਕਦਮ 6. ਸੁਧਾਰ ਕਰੋ ਕਿ ਤੁਸੀਂ ਵਾਲਾਂ ਦੀ ਬਣਤਰ ਕਿਵੇਂ ਬਣਾਉਂਦੇ ਹੋ। ਕਦਮ 7. ਇਸ ਨੂੰ ਇਕੱਠੇ ਡਰਾਇੰਗ ਕਰਨ ਦਾ ਅਭਿਆਸ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Развивайте свои навыки СЕЙЧАС, чтобы быть готовыми ПОТОМ! Шаг 1. Узнайте разницу между «смотреть» и «видеть». Шаг 2. Улучшите свою способность рисовать детали. Шаг 3. Научитесь рисовать углы и тени. Шаг 4. Используйте растушевку для создания объёмного эффекта. Шаг 5. Практикуйтесь в наблюдении и прорисовке частей лица. Шаг 6. Улучшите прорисовку текстуры волос. Шаг 7. Практикуйтесь в рисовании всего вместе.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Изградите своје вештине САДА да бисте били спремни КАСНИЈЕ! Корак 1. Научите разлику између гледања и гледања. Корак 2. Побољшајте своју способност цртања детаља. Корак 3. Научите како да нацртате углове и сенку. Корак 4. Користите мешање да ствари изгледају 3Д. Корак 5. Вежбајте посматрање и цртање делова лица. Корак 6. Побољшајте начин на који цртате текстуре косе. Корак 7. Вежбајте цртање све заједно.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HADDA dhis xirfadahaaga si aad hadhow diyaar ugu noqoto! Tallaabada 1. Baro faraqa u dhexeeya fiirinta iyo wax arka. Tallaabada 2. Hagaaji awooddaada inaad sawirto faahfaahinta. Tallaabada 3. Baro sida loo sawiro xaglaha iyo hooska. Tallaabada 4. Isticmaal isku darka si aad wax ugu ekaysiiso 3D. Tallaabada 5. Ku celceli u fiirsashada iyo sawiridda qaybaha wejiga. Tallaabada 6. Hagaajinta sida aad u sawirto qaabka timaha. Talaabada 7. Ku celceli inaad wada sawirto.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¡Desarrolla tus habilidades AHORA para estar listo MÁS TARDE! Paso 1. Aprende la diferencia entre mirar y ver. Paso 2. Mejora tu habilidad para dibujar detalles. Paso 3. Aprende a dibujar ángulos y sombras. Paso 4. Usa la fusión para que las cosas se vean 3D. Paso 5. Practica observando y dibujando partes del rostro. Paso 6. Mejora tu forma de dibujar texturas de cabello. Paso 7. Practica dibujarlo todo junto.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Bangun kaahlian anjeun AYEUNA supados anjeun siap ENGKE! Lengkah 1. Diajar bédana antara nempo jeung ningali. Lengkah 2. Ningkatkeun kamampuan anjeun pikeun ngagambar detil. Lengkah 3. Diajar kumaha ngagambar sudut jeung ngiuhan. Lengkah 4. Paké blending sangkan hal kasampak 3D. Lengkah 5. Praktek niténan jeung ngagambar bagian beungeut. Lengkah 6. Ningkatkeun kumaha anjeun ngagambar tékstur rambut. Lengkah 7. Latihan ngagambar eta sadayana babarengan.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Jenga ujuzi wako SASA ili uwe tayari BAADAYE! Hatua ya 1. Jifunze tofauti kati ya kutazama na kuona. Hatua ya 2. Boresha uwezo wako wa kuchora maelezo. Hatua ya 3. Jifunze jinsi ya kuteka pembe na kivuli. Hatua ya 4. Tumia kuchanganya ili kufanya mambo yaonekane ya 3D. Hatua ya 5. Fanya mazoezi ya kuangalia na kuchora sehemu za uso. Hatua ya 6. Kuboresha jinsi ya kuchora textures nywele. Hatua ya 7. Jizoeze kuchora yote pamoja.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Bygg dina färdigheter NU så att du är redo SENARE! Steg 1. Lär dig skillnaden mellan att titta och se. Steg 2. Förbättra din förmåga att rita detaljer. Steg 3. Lär dig att rita vinklar och skugga. Steg 4. Använd blandning för att få saker att se 3D ut. Steg 5. Öva på att observera och rita delar av ansiktet. Steg 6. Förbättra hur du ritar hårtexturer. Steg 7. Träna på att rita allt tillsammans.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Buuin ang iyong mga kasanayan NGAYON para handa ka MAMAYA! Hakbang 1. Alamin ang pagkakaiba sa pagitan ng pagtingin at pagtingin. Hakbang 2. Pagbutihin ang iyong kakayahang gumuhit ng mga detalye. Hakbang 3. Alamin kung paano gumuhit ng mga anggulo at lilim. Hakbang 4. Gumamit ng blending para gawing 3D ang mga bagay. Hakbang 5. Magsanay sa pagmamasid at pagguhit ng mga bahagi ng mukha. Hakbang 6. Pagbutihin kung paano ka gumuhit ng mga texture ng buhok. Hakbang 7. Magsanay sa pagguhit ng lahat ng ito nang sama-sama.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இப்போது உங்கள் திறமைகளை வளர்த்துக் கொள்ளுங்கள், பின்னர் நீங்கள் தயாராக இருக்கிறீர்கள்! படி 1. பார்ப்பதற்கும் பார்ப்பதற்கும் உள்ள வித்தியாசத்தைக் கற்றுக்கொள்ளுங்கள். படி 2. விவரங்களை வரைவதற்கான உங்கள் திறனை மேம்படுத்தவும். படி 3. கோணங்கள் மற்றும் நிழலை எப்படி வரைய வேண்டும் என்பதை அறிக. படி 4. விஷயங்களை 3D ஆகக் காட்ட, கலவையைப் பயன்படுத்தவும். படி 5. முகத்தின் பகுதிகளை கவனித்து வரையவும். படி 6. முடி அமைப்புகளை எப்படி வரையலாம் என்பதை மேம்படுத்தவும். படி 7. அனைத்தையும் ஒன்றாக வரைந்து பயிற்சி செய்யுங்கள்.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พัฒนาทักษะของคุณตอนนี้ เพื่อเตรียมพร้อมในภายหลัง! ขั้นตอนที่ 1 เรียนรู้ความแตกต่างระหว่างการมองและการเห็น ขั้นตอนที่ 2 พัฒนาความสามารถในการวาดรายละเอียด ขั้นตอนที่ 3 เรียนรู้วิธีการวาดมุมและเงา ขั้นตอนที่ 4 ใช้การผสมสีเพื่อทำให้สิ่งต่างๆ ดูเป็นสามมิติ ขั้นตอนที่ 5 ฝึกสังเกตและวาดส่วนต่างๆ ของใบหน้า ขั้นตอนที่ 6 พัฒนาวิธีการวาดพื้นผิวเส้นผม ขั้นตอนที่ 7 ฝึกวาดทั้งหมดเข้าด้วยกัน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ŞİMDİ becerilerinizi geliştirin ki SONRA hazır olun! 1. Adım: Bakmak ve görmek arasındaki farkı öğrenin. 2. Adım: Detay çizme yeteneğinizi geliştirin. 3. Adım: Açı ve gölge çizmeyi öğrenin. 4. Adım: Nesnelerin 3 boyutlu görünmesi için harmanlamayı kullanın. 5. Adım: Yüzün bölümlerini gözlemleme ve çizme alıştırması yapın. 6. Adım: Saç dokularını çizme şeklinizi geliştirin. 7. Adım: Hepsini bir arada çizme alıştırması yapın.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Розвивайте свої навички ЗАРАЗ, щоб бути готовим ПІЗНІШЕ! Крок 1. Дізнайтеся різницю між дивитися і бачити. Крок 2. Удосконалювати вміння малювати деталі. Крок 3. Навчіться малювати кути і штрихувати. Крок 4. Використовуйте змішування, щоб речі виглядали 3D. Крок 5. Потренуйтеся спостерігати та малювати частини обличчя. Крок 6. Удосконалюйте те, як ви малюєте текстури волосся. Крок 7. Потренуйтеся малювати все разом.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اپنی صلاحیتوں کو ابھی تیار کریں تاکہ آپ بعد میں تیار ہوں! مرحلہ 1۔ دیکھنے اور دیکھنے میں فرق جانیں۔ مرحلہ 2۔ تفصیلات کھینچنے کی اپنی صلاحیت کو بہتر بنائیں۔ مرحلہ 3۔ زاویہ اور سایہ بنانے کا طریقہ سیکھیں۔ مرحلہ 4۔ چیزوں کو 3D دکھانے کے لیے ملاوٹ کا استعمال کریں۔ مرحلہ 5۔ چہرے کے حصوں کو دیکھنے اور ڈرائنگ کرنے کی مشق کریں۔ مرحلہ 6۔ بالوں کی ساخت کو بہتر بنائیں۔ مرحلہ 7۔ یہ سب ایک ساتھ ڈرائنگ کی مشق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Rèn luyện kỹ năng NGAY BÂY GIỜ để sẵn sàng SAU NÀY! Bước 1. Tìm hiểu sự khác biệt giữa nhìn và thấy. Bước 2. Cải thiện khả năng vẽ chi tiết. Bước 3. Học cách vẽ góc và tô bóng. Bước 4. Sử dụng kỹ thuật hòa trộn để tạo hiệu ứng 3D. Bước 5. Luyện tập quan sát và vẽ các bộ phận trên khuôn mặt. Bước 6. Cải thiện cách vẽ kết cấu tóc. Bước 7. Luyện tập vẽ tổng thể.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0ffe74a81c_1_17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0ffe74a81c_1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It is a good idea to keep drawing while I talk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Është një ide e mirë të vazhdoj të vizatoj ndërkohë që flas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እያወራሁ መሳል መቀጠል ጥሩ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من الجيد أن أستمر في الرسم بينما أتحدث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Լավ գաղափար է շարունակել նկարել մինչ ես խոսում եմ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És una bona idea seguir dibuixant mentre parlo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在我说话的时候继续画画是个好主意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Het is een goed idee om te blijven tekenen terwijl ik praat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این ایده خوبی است که در حین صحبت کردن به نقاشی ادامه دهم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C'est une bonne idée de continuer à dessiner pendant que je parle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 ist eine gute Idee, weiter zu zeichnen, während ich spreche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જ્યારે હું વાત કરું ત્યારે દોરવાનું ચાલુ રાખવું એ સારો વિચાર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जब मैं बात कर रहा हूँ तो चित्र बनाते रहना एक अच्छा विचार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È una buona idea continuare a disegnare mentre parlo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話しながら絵を描き続けるのは良い考えです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내가 말하는 동안 계속 그림을 그리는 것이 좋습니다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Dema ku ez dipeyivim fikrek baş e ku meriv xêzkirinê bidomîne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Adalah idea yang baik untuk terus melukis semasa saya bercakap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ഞാൻ സംസാരിക്കുമ്പോൾ വരയ്ക്കുന്നത് നല്ലതാണ്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 कुरा गर्दा चित्र कोर्दै राख्नु राम्रो विचार 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ښه نظر دی چې انځور کولو ته دوام ورکړئ پداسې حال کې چې زه خبرې کوم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 uma boa ideia continuar desenhando enquanto falo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ਜਦੋਂ ਮੈਂ ਗੱਲ ਕਰਦਾ ਹਾਂ ਤਾਂ ਡਰਾਇੰਗ ਜਾਰੀ ਰੱਖਣਾ ਇੱਕ ਚੰਗਾ ਵਿਚਾਰ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Хорошая идея — продолжать рисовать, пока я говорю.</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Добра је идеја да наставите да цртате док причам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Waa fikrad wanaagsan in aan sii wado sawirka inta aan hadlayo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 una buena idea seguir dibujando mientras hablo.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Ieu mangrupakeun ide nu sae pikeun terus ngagambar bari kuring ngobrol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 wazo nzuri kuendelea kuchora wakati ninazungumza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 är en bra idé att fortsätta rita medan jag pratar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Magandang ideya na ipagpatuloy ang pagguhit habang nagsasalita 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நான் பேசும்போது வரைந்து கொண்டே இருப்பது நல்லது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เป็นความคิดที่ดีที่จะวาดต่อไปในขณะที่ฉันพูด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Konuşurken çizim yapmaya devam etmek iyi bir fikirdir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Було б гарною ідеєю продовжувати малювати, поки я розмовляю</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بات کرتے وقت ڈرائنگ جاری رکھنا اچھا خیال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Thật là một ý tưởng hay khi tiếp tục vẽ trong khi tôi nói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fd9848f862_1_6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fd9848f862_1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will need your Chromebooks on Thursday and Friday.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 t'ju duhen pajisjet tuaja Chromebook të enjten dhe të premten.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ሐሙስ እና አርብ ላይ የእርስዎን Chromebooks ያስፈልግዎታል።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ستحتاج إلى أجهزة Chromebook الخاصة بك يومي الخميس والجمعة.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Հինգշաբթի և ուրբաթ օրերին ձեզ անհրաժեշտ կլինեն ձեր Chromebook-ները: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Necessitareu els vostres Chromebook els dijous i divendres.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您将在周四和周五需要您的 Chromebook。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 heeft uw Chromebooks op donderdag en vrijdag nodig.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پنجشنبه و جمعه به دستگاه‌های Chromebook خود نیاز خواهید داشت.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aurez besoin de vos Chromebooks jeudi et vendredi.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benötigen Ihre Chromebooks am Donnerstag und Freitag.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તમને ગુરુવાર અને શુક્રવારે તમારી Chromebooksની જરૂર પડશે.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आपको गुरुवार और शुक्रवार को अपने Chromebook की आवश्यकता 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Giovedì e venerdì avrai bisogno dei tuoi Chromebook.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木曜日と金曜日には Chromebook が必要になります。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목요일과 금요일에는 Chromebook이 필요합니다.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Pêncşem û Înîyê hûn ê hewceyê Chromebookên xwe 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memerlukan Chromebook anda pada hari Khamis dan Jumaat.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വ്യാഴാഴ്ചയും വെള്ളിയും നിങ്ങളുടെ Chromebooks ആവശ്യമാണ്.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तपाईंलाई बिहीबार र शुक्रबार आफ्नो क्रोमबुकहरू चाहिन्छ।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به د پنجشنبې او جمعې په ورځو خپل Chromebook ته اړتیا ولرئ.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precisará dos seus Chromebooks na quinta e sexta-feira.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ਤੁਹਾਨੂੰ ਵੀਰਵਾਰ ਅਤੇ ਸ਼ੁੱਕਰਵਾਰ ਨੂੰ ਤੁਹਾਡੀਆਂ Chromebooks ਦੀ ਲੋੜ ਪਵੇਗੀ।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Ваши Chromebook понадобятся вам в четверг и пятницу.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Требаће вам Цхромебоок-ови у четвртак и петак.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Waxaad u baahan doontaa buugaagta Chrome-ka Khamiista iyo Jimcaha.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Necesitarás tus Chromebooks el jueves y viernes.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peryogi Chromebook anjeun dina dinten Kemis sareng Jumaah.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Utahitaji Chromebook zako Alhamisi na Ijumaa.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behöver dina Chromebooks på torsdag och fredag.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Kakailanganin mo ang iyong mga Chromebook sa Huwebes at Biyernes.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வியாழன் மற்றும் வெள்ளிக்கிழமைகளில் உங்கள் Chromebooks தேவைப்படும்.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คุณจะต้องใช้ Chromebook ของคุณในวันพฤหัสบดีและวันศุกร์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Chromebook'larınıza perşembe ve cuma günü ihtiyacınız olacak.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Ваші Chromebook знадобляться вам у четвер і п’ятницю.</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جمعرات اور جمعہ کو آپ کو اپنی Chromebook کی ضرورت ہوگی۔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sẽ cần Chromebook vào thứ năm và thứ sáu.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fd9848f862_1_17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fd9848f862_1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See me outside class if you need help with your GNSPES account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Më shihni jashtë klasës nëse keni nevojë për ndihmë me llogarinë tuaj GNSPES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በGNSPES መለያዎ ላይ እገዛ ከፈለጉ ከክፍል ውጪ ይመልከቱኝ።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يمكنك رؤيتي خارج الفصل إذا كنت بحاجة إلى مساعدة بشأن حساب GNSPES الخاص بك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Տեսեք ինձ դասից դուրս, եթե ձեր GNSPES հաշվի հետ կապված օգնության կարիք ունեք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Vegeu-me fora de classe si necessiteu ajuda amb el vostre compte GNSPES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如果您需要有关 GNSPES 帐户的帮助，请在课外与我联系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 buiten de les naar mij toe als je hulp nodig hebt met je GNSPES-account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در مورد حساب GNSPES خود به کمک نیاز دارید، خارج از کلاس به من مراجعه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Venez me voir en dehors des cours si vous avez besoin d'aide avec votre compte GNSPES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Sie Hilfe mit Ihrem GNSPES-Konto benötigen, wenden Sie sich außerhalb des Unterrichts an mich.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તમને તમારા GNSPES એકાઉન્ટમાં મદદની જરૂર હોય તો વર્ગની બહાર મને જુઓ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आपको अपने GNSPES खाते से संबंधित सहायता की आवश्यकता हो तो कक्षा के बाहर मुझसे मिलें।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Vieni a trovarmi fuori dalla classe se hai bisogno di aiuto con il tuo account GNSPES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GNSPESアカウントに関するサポートが必要な場合は、授業外にお越しください。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GNSPES 계정 관련 도움이 필요하면 수업 시간 외에 저를 만나세요.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ji bo hesabê xweya GNSPES arîkariyê hewce bike min li derveyî polê bibîne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Jumpa saya di luar kelas jika anda memerlukan bantuan dengan akaun GNSPES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GNSPES അക്കൗണ്ടുമായി ബന്ധപ്പെട്ട് നിങ്ങൾക്ക് സഹായം ആവശ്യമുണ്ടെങ്കിൽ എന്നെ ക്ലാസ്സിന് പുറത്ത് കാണുക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तपाईंलाई आफ्नो GNSPES खाताको लागि मद्दत चाहिन्छ भने मलाई कक्षा बाहिर हेर्नुहोस्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تاسو د خپل GNSPES حساب سره مرستې ته اړتیا لرئ ما له ټولګي څخه بهر وګورئ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Fale comigo fora da aula se precisar de ajuda com sua conta GNSPES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 ਤੁਹਾਨੂੰ ਆਪਣੇ GNSPES ਖਾਤੇ ਵਿੱਚ ਮਦਦ ਦੀ ਲੋੜ ਹੈ ਤਾਂ ਮੈਨੂੰ ਕਲਾਸ ਤੋਂ ਬਾਹਰ ਦੇਖੋ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вам нужна помощь с вашей учетной записью GNSPES, обратитесь ко мне за пределами класса.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Видите ме ван наставе ако вам треба помоћ око вашег ГНСПЕС налога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arag meel ka baxsan fasalka haddii aad u baahan tahay in lagaa caawiyo akoonkaaga GNSPES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Visíteme fuera de clase si necesita ayuda con su cuenta GNSPES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Tingali kuring di luar kelas upami anjeun peryogi bantosan sareng akun GNSPES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Nione nje ya darasa ikiwa unahitaji usaidizi kuhusu akaunti yako ya GNSPES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mig utanför klassen om du behöver hjälp med ditt GNSPES-konto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Tingnan ako sa labas ng klase kung kailangan mo ng tulong sa iyong GNSPES account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GNSPES கணக்கிற்கு உதவி தேவைப்பட்டால் என்னை வகுப்பிற்கு வெளியே பார்க்கவும்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พบฉันนอกชั้นเรียนหากคุณต้องการความช่วยเหลือเกี่ยวกับบัญชี GNSPES 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GNSPES hesabınızla ilgili yardıma ihtiyacınız varsa ders dışında bana ulaşın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вам потрібна допомога з вашим обліковим записом GNSPES, зверніться до мене поза класом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کو اپنے GNSPES اکاؤنٹ میں مدد کی ضرورت ہو تو مجھے کلاس سے باہر دیکھیں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Gặp tôi bên ngoài lớp học nếu bạn cần trợ giúp về tài khoản GNSPES của mình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5a66d79b20_0_71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5a66d79b20_0_7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Evaluation for the portrait project: Proportion and detail: Shapes, sizes, and contour. Shading technique: Deep black colours, smooth, blending. Composition: Complete, full, finished, and balanced.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Vlerësimi për projektin e portretit: Proporcioni dhe detajet: Format, madhësitë dhe konturet. Teknika e hijezimit: Ngjyra të zeza të thella, të lëmuara, të përziera. Përbërja: E plotë, e plotë, e përfunduar dhe e balancuar.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የቁም ፕሮጀክቱ ግምገማ፡- መጠንና ዝርዝር፡ ቅርጾች፣ መጠኖች እና ኮንቱር። የጥላ ቴክኒክ: ጥልቅ ጥቁር ቀለሞች, ለስላሳ, ቅልቅል. ቅንብር፡ ሙሉ፣ ሙሉ፣ የተጠናቀቀ እና ሚዛናዊ።</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مشروع البورتريه: النسب والتفاصيل: الأشكال والأحجام والخطوط الخارجية. تقنية التظليل: ألوان سوداء داكنة، ناعمة، متداخلة. التكوين: كامل، مكتمل، متقن، ومتوازن.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Գնահատում դիմանկարային նախագծի համար. Համամասնություն և դետալ. Ձևեր, չափեր և եզրագիծ: Ստվերավորման տեխնիկա. Խորը սև գույներ, հարթ, միաձուլվող: Կազմը՝ ամբողջական, ամբողջական, ավարտված և հավասարակշռված: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Avaluació del projecte de retrat: Proporció i detall: Formes, mides i contorn. Tècnica d'ombrejat: colors negres profunds, suaus, barrejats. Composició: Complet, ple, acabat i equilibrat.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肖像画项目评估：比例与细节：形状、大小和轮廓。阴影技法：深黑色，平滑，融合。构图：完整、饱满、精致、平衡。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Evaluatie van het portretproject: Proportie en detail: vormen, maten en contouren. Schaduwtechniek: diepzwarte kleuren, vloeiend, blendend. Compositie: compleet, vol, afgewerkt en evenwichtig.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پروژه پرتره: تناسب و جزئیات: شکل ها، اندازه ها و کانتور. تکنیک سایه‌زنی: رنگ‌های سیاه عمیق، صاف، ترکیبی. ترکیب: کامل، کامل، تمام شده و متعادل.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Évaluation du projet de portrait : Proportions et détails : formes, tailles et contours. Technique d’ombrage : couleurs noires profondes, lisses, fondues. Composition : complète, pleine, finie et équilibrée.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Bewertung für das Porträtprojekt: Proportionen und Details: Formen, Größen und Konturen. Schattierungstechnik: Tiefschwarze Farben, glatt, verschmelzend. Komposition: Vollständig, umfassend, fertig und ausgewogen.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પોટ્રેટ પ્રોજેક્ટ માટે મૂલ્યાંકન: પ્રમાણ અને વિગત: આકારો, કદ અને સમોચ્ચ. શેડિંગ તકનીક: ઠંડા કાળા રંગો, સરળ, સંમિશ્રણ. રચના: સંપૂર્ણ, પૂર્ણ, સમાપ્ત અને સંતુલિત.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चित्र परियोजना के लिए मूल्यांकन: अनुपात और विवरण: आकृतियाँ, माप और रूपरेखा। छायांकन तकनीक: गहरे काले रंग, चिकने, मिश्रित। रचना: पूर्ण, परिपूर्ण, पूर्ण और संतुलित।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Valutazione per il progetto del ritratto: Proporzioni e dettagli: Forme, dimensioni e contorno. Tecnica di ombreggiatura: Colori neri intensi, uniformi, sfumati. Composizione: Completa, piena, rifinita ed equilibrata.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肖像画プロジェクトの評価：プロポーションとディテール：形、サイズ、輪郭。陰影技法：深みのある黒、滑らかで溶け合う色。構図：完成度が高く、豊かで、完成度が高く、バランスが取れている。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 프로젝트 평가: 비율 및 세부 묘사: 모양, 크기, 윤곽. 음영 기법: 진한 검은색, 매끄럽고 혼합. 구성: 완벽하고, 풍성하고, 완성되었으며, 균형 잡혀 있음.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ji bo projeya portreyê: Rêje û hûrgulî: Şêwe, mezinahî, û rêgez. Teknîka şidandinê: Rengên reş ên kûr, nerm, tevlihev. Pêkhatin: Temam, tije, qedandî û hevseng.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Penilaian untuk projek potret: Perkadaran dan perincian: Bentuk, saiz dan kontur. Teknik teduhan: Warna hitam pekat, licin, sebati. Komposisi: Lengkap, penuh, siap dan seimbang.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പോർട്രെയിറ്റ് പ്രോജക്റ്റിനായുള്ള മൂല്യനിർണ്ണയം: അനുപാതവും വിശദാംശങ്ങളും: ആകൃതികൾ, വലുപ്പങ്ങൾ, കോണ്ടൂർ. ഷേഡിംഗ് ടെക്നിക്: കടും കറുപ്പ് നിറങ്ങൾ, മിനുസമാർന്ന, മിശ്രണം. രചന: പൂർണ്ണവും പൂർണ്ണവും പൂർത്തിയായതും സമതുലിതമായതും.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पोर्ट्रेट परियोजनाको लागि मूल्याङ्कन: अनुपात र विवरण: आकार, आकार, र समोच्च। छायांकन प्रविधि: गहिरो कालो रंग, चिल्लो, मिश्रण। रचना: पूर्ण, पूर्ण, समाप्त, र सन्तुलित।</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پورټریټ پروژې ارزونه: تناسب او توضیحات: شکلونه، اندازې، او کنټور. د سیوري کولو تخنیک: ژور تور رنګونه، نرم، مخلوط. ترکیب: بشپړ، بشپړ، بشپړ او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para o projeto de retrato: Proporção e detalhes: Formas, tamanhos e contornos. Técnica de sombreamento: Cores pretas profundas, suaves e mescladas. Composição: Completa, plena, acabada e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ਪੋਰਟਰੇਟ ਪ੍ਰੋਜੈਕਟ ਲਈ ਮੁਲਾਂਕਣ: ਅਨੁਪਾਤ ਅਤੇ ਵੇਰਵੇ: ਆਕਾਰ, ਆਕਾਰ ਅਤੇ ਸਮਰੂਪ। ਸ਼ੇਡਿੰਗ ਤਕਨੀਕ: ਡੂੰਘੇ ਕਾਲੇ ਰੰਗ, ਨਿਰਵਿਘਨ, ਮਿਸ਼ਰਣ। ਰਚਨਾ: ਸੰਪੂਰਨ, ਸੰਪੂਰਨ, ਮੁਕੰਮਲ ਅਤੇ ਸੰਤੁਲਿਤ।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Оценка портретного проекта: Пропорции и детализация: формы, размеры и контуры. Техника штриховки: насыщенные чёрные цвета, плавные переходы. Композиция: целостная, полная, завершённая и сбалансированная.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Евалуација за пројекат портрета: Пропорције и детаљи: Облици, величине и контуре. Техника сенчења: Дубоке црне боје, глатке, мешање. Композиција: Комплетна, пуна, готова и избалансирана.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mashruuca sawirka: Saamiga iyo faahfaahinta: Qaababka, cabbirrada, iyo kontoorka. Farsamada hadhka: Midab madow oo qoto dheer, siman, isku dhafan. Halabuurka: Dhammaystir, buuxa, dhammaystiran, oo dheellitiran.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del proyecto de retrato: Proporción y detalle: Formas, tamaños y contornos. Técnica de sombreado: Negro intenso, suave y difuminado. Composición: Completa, plena, acabada y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Evaluasi pikeun proyék potret: Proporsi sareng detil: Bentuk, ukuran, sareng kontur. Téhnik shading: kelir hideung jero, lemes, blending. Komposisi: Lengkep, lengkep, réngsé, sareng saimbang.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mradi wa picha: Uwiano na undani: Maumbo, ukubwa, na contour. Mbinu ya kivuli: Rangi nyeusi za kina, laini, zinazochanganya. Muundo: Kamili, kamili, imekamilika, na yenye usawa.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Utvärdering för porträttprojektet: Proportion och detalj: Former, storlekar och konturer. Skuggningsteknik: Djupsorta färger, slät, blandad. Komposition: Komplett, full, färdig och balanserad.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Pagsusuri para sa portrait na proyekto: Proporsyon at detalye: Mga hugis, sukat, at tabas. Pamamaraan ng pagtatabing: Malalim na itim na kulay, makinis, pinaghalong. Komposisyon: Kumpleto, buo, tapos, at balanse.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உருவப்படத் திட்டத்திற்கான மதிப்பீடு: விகிதம் மற்றும் விவரம்: வடிவங்கள், அளவுகள் மற்றும் விளிம்பு. நிழல் நுட்பம்: அடர் கருப்பு நிறங்கள், மென்மையான, கலவை. கலவை: முழுமையான, முழுமையான, முடிக்கப்பட்ட மற்றும் சமச்சீர்.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การประเมินผลสำหรับโครงการภาพเหมือน: สัดส่วนและรายละเอียด: รูปทรง ขนาด และเส้นขอบ เทคนิคการแรเงา: สีดำเข้ม เรียบเนียน กลมกลืน องค์ประกอบ: สมบูรณ์ เต็มอิ่ม เสร็จสมบูรณ์ และสมดุล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 projesi için değerlendirme: Oran ve detay: Şekiller, boyutlar ve kontur. Gölgeleme tekniği: Koyu siyah renkler, pürüzsüz, harmanlama. Kompozisyon: Tamamlanmış, tam, tamamlanmış ve dengeli.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проекту портрета: Пропорції та деталізація: форми, розміри та контур. Техніка затінення: глибокі чорні кольори, згладжування, змішування. Склад: Повний, повний, завершений і збалансований.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پورٹریٹ پروجیکٹ کے لیے تشخیص: تناسب اور تفصیل: شکلیں، سائز، اور سموچ۔ شیڈنگ کی تکنیک: گہرے سیاہ رنگ، ہموار، ملاوٹ۔ ساخت: مکمل، مکمل، ختم، اور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cho dự án chân dung: Tỷ lệ và chi tiết: Hình dạng, kích thước và đường nét. Kỹ thuật đổ bóng: Màu đen đậm, mượt mà, hòa quyện. Bố cục: Hoàn chỉnh, đầy đặn, hoàn thiện và cân đối.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820f3c3b12_0_5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1820f3c3b12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bded679042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3bded67904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bded679042_0_1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bded67904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3bded679042_0_2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3bded679042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3bded679042_0_2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3bded67904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bded679042_0_3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3bded679042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bded679042_0_3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3bded679042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108590d20e_0_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108590d20e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What are we doing today? I will show you how to draw while focusing on angles and curves. Then you will get a chance to practice a basic creative skill.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will practice drawing angles, curves and a basic creative skill.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Çfarë po bëjmë sot? Unë do t'ju tregoj se si të vizatoni duke u fokusuar në kënde dhe kthesa. Atëherë do të keni një shans për të praktikuar një aftësi themelore krijuese.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ዛሬ ምን እየሰራን ነው? በማእዘኖች እና ኩርባዎች ላይ በማተኮር እንዴት እንደሚስሉ አሳይሻለሁ. ከዚያ መሰረታዊ የፈጠራ ችሎታን ለመለማመድ እድል ያገኛሉ.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ماذا نفعل اليوم؟ سأريكم كيفية الرسم مع التركيز على الزوايا والمنحنيات. ثم ستتاح لكم فرصة ممارسة مهارة إبداعية أساسية.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Ի՞նչ ենք մենք այսօր անում։ Ես ձեզ ցույց կտամ, թե ինչպես նկարել՝ կենտրոնանալով անկյունների և կորերի վրա: Այնուհետև դուք հնարավորություն կունենաք զբաղվելու հիմնական ստեղծագործական հմտությամբ: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Què fem avui? Us mostraré com dibuixar mentre us centreu en angles i corbes. Aleshores tindreu l'oportunitat de practicar una habilitat creativa bàsica.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今天我们做什么？我会教你如何专注于角度和曲线进行绘画。然后你将有机会练习一项基本的创作技巧。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Wat gaan we vandaag doen? Ik laat je zien hoe je kunt tekenen met de nadruk op hoeken en rondingen. Daarna krijg je de kans om een basisvaardigheid in creativiteit te oefenen.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امروز چه کار می کنیم؟ من به شما نشان خواهم داد که چگونه با تمرکز بر زوایا و منحنی ها، نقاشی بکشید. سپس فرصتی برای تمرین یک مهارت خلاقانه اولیه خواهید داشت.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Que faisons-nous aujourd'hui ? Je vais vous montrer comment dessiner en vous concentrant sur les angles et les courbes. Vous aurez ensuite l'occasion de pratiquer une compétence créative de base.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Was machen wir heute? Ich zeige dir, wie man mit Fokus auf Winkel und Kurven zeichnet. Anschließend übst du eine grundlegende kreative Fähigkeit.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આજે આપણે શું કરી રહ્યા છીએ? હું તમને બતાવીશ કે ખૂણા અને વળાંકો પર ધ્યાન કેન્દ્રિત કરતી વખતે કેવી રીતે દોરવું. પછી તમને મૂળભૂત સર્જનાત્મક કૌશલ્યનો અભ્યાસ કરવાની તક મળશે.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हम क्या कर रहे हैं? मैं आपको कोणों और वक्रों पर ध्यान केंद्रित करते हुए चित्र बनाना सिखाऊँगा। फिर आपको एक बुनियादी रचनात्मक कौशल का अभ्यास करने का मौका मिलेगा।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Cosa facciamo oggi? Vi mostrerò come disegnare concentrandovi su angoli e curve. Poi avrete la possibilità di mettere in pratica un'abilità creativa di base.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今日は何をするのでしょうか？角度と曲線に注目しながら描く方法をお見せします。そして、基本的な創造力を練習する機会になります。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오늘은 무엇을 할까요? 각도와 곡선에 집중하면서 그림을 그리는 방법을 알려드리겠습니다. 그리고 기본적인 창의력을 연습해 볼 기회도 드립니다.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 îro çi dikin? Ez ê nîşanî we bidim ka meriv çawa xêz dike dema ku balê dikişîne ser goşe û kevanan. Wê hingê hûn ê şansek bistînin ku hûn jêhatîbûnek afirîner a bingehîn pratîk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Apa yang kita lakukan hari ini? Saya akan menunjukkan kepada anda cara melukis sambil memfokus pada sudut dan lengkung. Kemudian anda akan mendapat peluang untuk mempraktikkan kemahiran kreatif asas.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ഇന്ന് നമ്മൾ എന്താണ് ചെയ്യുന്നത്? കോണുകളിലും വളവുകളിലും ഫോക്കസ് ചെയ്യുമ്പോൾ എങ്ങനെ വരയ്ക്കാമെന്ന് ഞാൻ കാണിച്ചുതരാം. അപ്പോൾ നിങ്ങൾക്ക് ഒരു അടിസ്ഥാന സൃഷ്ടിപരമായ കഴിവ് പരിശീലിക്കാൻ അവസരം ലഭിക്കും.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हामी के गर्दैछौं? म तपाईंलाई कोण र वक्रहरूमा फोकस गर्दा कसरी चित्रण गर्ने भनेर देखाउनेछु। त्यसपछि तपाईले आधारभूत रचनात्मक सीप अभ्यास गर्ने मौका पाउनुहुनेछ।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موږ نن څه کوو؟ زه به تاسو ته وښیم چې څنګه رسم کړئ پداسې حال کې چې په زاویو او منحلاتو تمرکز وکړئ. بیا به تاسو د لومړني تخلیقي مهارت تمرین کولو فرصت ترلاسه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 que vamos fazer hoje? Vou te mostrar como desenhar, focando em ângulos e curvas. Depois, você terá a chance de praticar uma habilidade criativa básica.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ਅੱਜ ਅਸੀਂ ਕੀ ਕਰ ਰਹੇ ਹਾਂ? ਮੈਂ ਤੁਹਾਨੂੰ ਦਿਖਾਵਾਂਗਾ ਕਿ ਕੋਣਾਂ ਅਤੇ ਵਕਰਾਂ 'ਤੇ ਧਿਆਨ ਕੇਂਦਰਿਤ ਕਰਦੇ ਹੋਏ ਕਿਵੇਂ ਖਿੱਚਣਾ ਹੈ। ਫਿਰ ਤੁਹਾਨੂੰ ਇੱਕ ਬੁਨਿਆਦੀ ਰਚਨਾਤਮਕ ਹੁਨਰ ਦਾ ਅਭਿਆਸ ਕਰਨ ਦਾ ਮੌਕਾ ਮਿਲੇਗਾ।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Чем мы сегодня займёмся? Я покажу вам, как рисовать, уделяя особое внимание углам и изгибам. Затем у вас будет возможность попрактиковаться в одном из базовых творческих навыков.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Шта радимо данас? Показаћу вам како да цртате док се фокусирате на углове и кривине. Тада ћете добити прилику да вежбате основну креативну вештину.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Maxaan samaynaynaa maanta? Waxaan ku tusi doonaa sida loo sawiro adigoo diiradda saaraya xaglaha iyo qalooca Markaa waxaad heli doontaa fursad aad ku tababarato xirfad halabuureed oo aasaasi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¿Qué haremos hoy? Les mostraré cómo dibujar, centrándose en ángulos y curvas. Luego, tendrán la oportunidad de practicar una habilidad creativa básica.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Keur naon urang ayeuna? Kuring bakal nunjukkeun anjeun kumaha ngagambar bari fokus kana sudut sareng kurva. Lajeng anjeun bakal meunang kasempetan pikeun latihan skill kreatif dasar.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Tunafanya nini leo? Nitakuonyesha jinsi ya kuchora huku ukizingatia pembe na curves. Kisha utapata nafasi ya kufanya ujuzi wa msingi wa ubunifu.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Vad gör vi idag? Jag kommer att visa dig hur du ritar samtidigt som jag fokuserar på vinklar och kurvor. Då får du en chans att träna på en grundläggande kreativ färdighet.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Ano ang ginagawa natin ngayon? Ipapakita ko sa iyo kung paano gumuhit habang tumututok sa mga anggulo at kurba. Pagkatapos ay magkakaroon ka ng pagkakataong magsanay ng pangunahing kasanayan sa pagkamalikhain.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இன்று நாம் என்ன செய்து கொண்டிருக்கிறோம்? கோணங்கள் மற்றும் வளைவுகளில் கவனம் செலுத்தும் போது எப்படி வரைய வேண்டும் என்பதை நான் உங்களுக்குக் காண்பிப்பேன். பின்னர் நீங்கள் ஒரு அடிப்படை படைப்பு திறனை பயிற்சி செய்ய ஒரு வாய்ப்பு கிடைக்கும்.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วันนี้เราจะทำอะไรกันดีล่ะ? ฉันจะแสดงวิธีวาดภาพโดยเน้นที่มุมและเส้นโค้ง จากนั้นคุณจะได้ฝึกทักษะความคิดสร้างสรรค์ขั้นพื้นฐาน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Bugün ne yapıyoruz? Size açılara ve eğrilere odaklanarak nasıl çizim yapacağınızı göstereceğim. Ardından temel bir yaratıcı beceriyi uygulama fırsatı bulacaksınız.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Що ми сьогодні робимо? Я покажу вам, як малювати, зосереджуючись на кутах і кривих. Тоді ви отримаєте шанс відпрацювати базові творчі навички.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آج ہم کیا کر رہے ہیں؟ میں آپ کو دکھاؤں گا کہ زاویوں اور منحنی خطوط پر توجہ مرکوز کرتے ہوئے کس طرح ڈرا کرنا ہے۔ تب آپ کو ایک بنیادی تخلیقی مہارت پر عمل کرنے کا موقع ملے 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Hôm nay chúng ta sẽ làm gì? Tôi sẽ hướng dẫn các bạn cách vẽ tập trung vào các góc và đường cong. Sau đó, các bạn sẽ có cơ hội thực hành một kỹ năng sáng tạo cơ bản.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bded679042_0_4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3bded679042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bded679042_0_4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3bded679042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3bded679042_0_5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3bded679042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bded679042_0_5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3bded679042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3bded679042_0_6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3bded679042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bded679042_0_6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3bded679042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bded679042_0_7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3bded679042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bded679042_0_7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3bded679042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bded679042_0_9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3bded679042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bded679042_0_9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3bded679042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609a1c41ec_2_1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609a1c41ec_2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3bded679042_0_10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3bded679042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bded679042_0_11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3bded679042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3bded679042_0_12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3bded679042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bded679042_0_12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3bded679042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bded679042_0_13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3bded679042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bded679042_0_13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3bded679042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3bded679042_0_14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3bded679042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3bded679042_0_14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3bded679042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3bded679042_0_15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3bded679042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3bded679042_0_15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3bded679042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eece56124b_0_2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eece56124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3bded679042_0_16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3bded679042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bded679042_0_16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3bded679042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3bded679042_0_17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3bded679042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11143140ed9_0_12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11143140ed9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5a66d79b20_0_83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25a66d79b20_0_8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Send me your self-portraits and backgrounds! Hand it in using the Google classroom for art. For a great drawing, make sure your photo: Has enough detail and focuses on your face. Has enough detail in your hair/hat/scarf. Is an original image file and NOT a screenshot. Moves from light to dark across your face. Does not use an Snapchat-style filter.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Send me your self-portraits and backgrounds!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Më dërgoni autoportretet dhe sfondet tuaja! Përdoreni atë duke përdorur klasën e Google për art. Për një vizatim të mrekullueshëm, sigurohuni që fotografia juaj: Ka mjaft detaje dhe fokusohet në fytyrën tuaj. Ka detaje të mjaftueshme në flokë/kapelë/shami. Është një skedar imazhi origjinal dhe JO një pamje ekrani. Lëviz nga drita në errësirë në të gjithë fytyrën tuaj. Nuk përdor një filtër të stilit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የራስህን ምስል እና ዳራ ላክልኝ! የጉግል ክፍልን ለሥነ ጥበብ በመጠቀም አስረክቡ። ለትልቅ ስዕል፡ ፎቶዎን ያረጋግጡ፡ በቂ ዝርዝር ያለው እና በፊትዎ ላይ ያተኩራል። በፀጉርዎ/ኮፍያዎ/ስካርፍዎ ላይ በቂ ዝርዝር አለው። ዋናው የምስል ፋይል ነው እና ቅጽበታዊ ገጽ እይታ አይደለም። ፊትዎ ላይ ከብርሃን ወደ ጨለማ ይሸጋገራል። የ Snapchat-style ማጣሪያ አይጠቀምም።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أرسل لي صورك الشخصية وخلفياتك! أرسلها باستخدام تطبيق جوجل كلاسروم للرسم. للحصول على رسم رائع، تأكد من أن صورتك: تحتوي على تفاصيل كافية وتُركز على وجهك. تحتوي على تفاصيل كافية في شعرك/قبعتك/وشاحك. أن تكون صورة أصلية وليست لقطة شاشة. أن يكون وجهك متحركًا من الفاتح إلى الداكن. لا تستخدم فلترًا مشابهًا لفلتر سناب شات.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Ուղարկեք ինձ ձեր ինքնադիմանկարներն ու նախապատմությունները: Հանձնեք այն՝ օգտագործելով Google-ի դասասենյակը արվեստի համար: Հիանալի նկարչության համար համոզվեք, որ ձեր լուսանկարը ունի բավականաչափ մանրամասներ և կենտրոնացած է ձեր դեմքի վրա: Ձեր մազերի/գլխարկի/շարֆի մեջ բավականաչափ մանրուք ունի: Բնօրինակ պատկերի ֆայլ է և ՈՉ Սքրինշոթ: Տեղափոխվում է լույսից մութ ձեր դեմքով: Չի օգտագործում Snapchat-ի ոճի զտիչ: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Envia'm els teus autoretrats i fons! Entrega-ho utilitzant l'aula de Google per a l'art. Per obtenir un dibuix fantàstic, assegureu-vos que la vostra foto: Té prou detalls i se centra en la vostra cara. Té prou detall al teu cabell/barret/mocador. És un fitxer d'imatge original i NO una captura de pantalla. Passa de clar a fosc per la teva cara. No utilitza un filtre d'estil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请将你的自画像和背景发给我！请使用谷歌艺术课堂提交。为了获得优秀的绘画作品，请确保你的照片：细节丰富，并聚焦于你的脸部；头发/帽子/围巾的细节丰富；必须是原始图像文件，而非截图；脸部颜色由亮变暗；不使用类似 Snapchat 的滤镜。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Stuur me je zelfportretten en achtergronden! Lever ze in via Google Classroom voor kunst. Voor een goede tekening moet je ervoor zorgen dat je foto: Genoeg details bevat en de focus op je gezicht legt. Genoeg details in je haar/hoed/sjaal laat zien. Een origineel afbeeldingsbestand is en GEEN screenshot. Van licht naar donker over je gezicht gaat. Geen Snapchat-achtig filter gebruikt.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سلف پرتره و پس زمینه خود را برای من بفرستید! آن را در استفاده از کلاس درس Google برای هنر ارائه دهید. برای یک طراحی عالی، مطمئن شوید که عکستان: جزئیات کافی داشته باشد و روی صورت شما فوکوس کند. جزئیات کافی در مو/کلاه/روسری شما دارد. یک فایل تصویر اصلی است و اسکرین شات نیست. روی صورت شما از روشن به تاریکی حرکت می کند. از فیلتر به سبک اسنپ چت استفاده نمی کند.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Envoyez-moi vos autoportraits et arrière-plans ! Utilisez Google Classroom pour l'art. Pour un dessin réussi, assurez-vous que votre photo : est suffisamment détaillée et met en valeur votre visage ; présente suffisamment de détails dans vos cheveux, votre chapeau et votre foulard ; est une image originale et NON une capture d'écran ; passe du clair au foncé sur votre visage ; n'utilise pas de filtre de type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Schickt mir eure Selbstporträts und Hintergründe! Reicht sie über Google Classroom für Kunst ein. Für eine gelungene Zeichnung sollte euer Foto: Ausreichend Details aufweisen und euer Gesicht im Fokus haben. Ausreichend Details in eurem Haar/Hut/Schal aufweisen. Es muss eine Originalbilddatei und KEIN Screenshot sein. Es muss sich von hell nach dunkel über euer Gesicht bewegen. Es darf keinen Snapchat-Filter verwenden.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મને તમારા સ્વ-પોટ્રેટ અને પૃષ્ઠભૂમિ મોકલો! કલા માટે Google વર્ગખંડનો ઉપયોગ કરીને તેને આપો. ઉત્તમ ડ્રોઇંગ માટે, ખાતરી કરો કે તમારો ફોટો: પૂરતી વિગતો ધરાવે છે અને તમારા ચહેરા પર ધ્યાન કેન્દ્રિત કરે છે. તમારા વાળ/ટોપી/સ્કાર્ફમાં પૂરતી વિગતો છે. મૂળ ઇમેજ ફાઇલ છે અને સ્ક્રીનશોટ નથી. તમારા ચહેરા પર પ્રકાશથી અંધારા તરફ આગળ વધે છે. Snapchat-શૈલી ફિલ્ટરનો ઉપયોગ કરતું નથી.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मुझे अपने सेल्फ़-पोर्ट्रेट और बैकग्राउंड भेजें! गूगल क्लासरूम फ़ॉर आर्ट का इस्तेमाल करके इसे जमा करें। एक बेहतरीन ड्राइंग के लिए, सुनिश्चित करें कि आपकी तस्वीर में: पर्याप्त विवरण हों और वह आपके चेहरे पर केंद्रित हो। आपके बालों/टोपी/स्कार्फ में पर्याप्त विवरण हों। यह एक मूल इमेज फ़ाइल हो, स्क्रीनशॉट नहीं। आपके चेहरे पर हल्के से गहरे रंग में बदलती हो। इसमें स्नैपचैट-स्टाइल फ़िल्टर का इस्तेमाल न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Inviatemi i vostri autoritratti e sfondi! Consegnateli tramite Google Classroom per l'arte. Per un disegno di qualità, assicuratevi che la foto: sia sufficientemente dettagliata e si concentri sul vostro viso. abbia abbastanza dettagli nei capelli/cappello/sciarpa. sia un file immagine originale e NON uno screenshot. si muova dal chiaro allo scuro sul viso. non utilizzi un filtro in stile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自画像と背景を送ってください！Google Classroom for Artを使って提出してください。素晴らしい作品にするためには、写真に以下の点に注意してください。顔に十分なディテールがあり、焦点が合っていること。髪、帽子、スカーフに十分なディテールがあること。スクリーンショットではなく、オリジナルの画像ファイルであること。顔の明暗がはっきりと変化していること。Snapchat風のフィルターを使用していないこ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자화상과 배경을 보내주세요! Google Classroom 미술 프로그램을 이용하여 제출해 주세요. 멋진 그림을 위해 다음 사항을 준수해 주세요. 사진에 충분한 디테일이 있고 얼굴에 초점을 맞춘 사진이어야 합니다. 머리카락/모자/스카프의 디테일이 충분한 사진이어야 합니다. 스크린샷이 아닌 원본 이미지 파일이어야 합니다. 얼굴 전체가 밝은 부분과 어두운 부분으로 자연스럽게 움직이는 사진이어야 합니다. 스냅챗 스타일의 필터를 사용하지 않아야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Xwe-portre û paşnavên xwe ji min re bişînin! Destê xwe bidin dersa Google-ê ji bo hunerê bikar bînin. Ji bo xêzkirinek mezin, pê ewle bine ku wêneya xwe: Bi têra xwe hûrgulî heye û li ser rûyê we disekine. Bi têra xwe hûrgulî di porê / şapik / şapika we de heye. Pelê wêneyek orjînal e û NE dîmenek e. Li ser rûyê we ji ronahiyê berbi tarîyê digere. Parzûnek bi şêwaza Snapchat bikar nayîne.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Hantarkan saya potret diri dan latar belakang anda! Serahkannya menggunakan bilik darjah Google untuk seni. Untuk lukisan yang hebat, pastikan foto anda: Mempunyai perincian yang mencukupi dan memfokus pada wajah anda. Mempunyai perincian yang cukup pada rambut/topi/selendang anda. Merupakan fail imej asal dan BUKAN tangkapan skrin. Bergerak dari terang ke gelap di seluruh wajah anda. Tidak menggunakan penapis gaya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സ്വന്തം ഛായാചിത്രങ്ങളും പശ്ചാത്തലങ്ങളും എനിക്ക് അയച്ചുതരിക! കലയ്‌ക്കായി Google ക്ലാസ്‌റൂം ഉപയോഗിച്ച് ഇത് കൈമാറുക. മികച്ച ഡ്രോയിംഗിനായി, നിങ്ങളുടെ ഫോട്ടോ: ആവശ്യത്തിന് വിശദാംശങ്ങളുണ്ടെന്നും നിങ്ങളുടെ മുഖത്ത് ഫോക്കസ് ചെയ്യുന്നുണ്ടെന്നും ഉറപ്പാക്കുക. നിങ്ങളുടെ മുടി/തൊപ്പി/സ്കാർഫിൽ മതിയായ വിശദാംശങ്ങൾ ഉണ്ട്. ഒരു യഥാർത്ഥ ഇമേജ് ഫയലാണ്, ഒരു സ്ക്രീൻഷോട്ട് അല്ല. നിങ്ങളുടെ മുഖത്ത് വെളിച്ചത്തിൽ നിന്ന് ഇരുട്ടിലേക്ക് നീങ്ങുന്നു. Snapchat-സ്റ്റൈൽ ഫിൽട്ടർ ഉപയോഗിക്കുന്നില്ല.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मलाई आफ्नो आत्म-चित्र र पृष्ठभूमि पठाउनुहोस्! कलाको लागि Google कक्षाकोठा प्रयोग गरेर यसलाई हस्तान्तरण गर्नुहोस्। उत्कृष्ट रेखाचित्रको लागि, तपाईंको फोटो सुनिश्चित गर्नुहोस्: पर्याप्त विवरण छ र तपाईंको अनुहारमा केन्द्रित छ। तपाईको कपाल/टोपी/स्कार्फमा पर्याप्त विवरण छ। मूल छवि फाइल हो र स्क्रिनसट होइन। तपाईंको अनुहारमा उज्यालोबाट अँध्यारोमा सर्छ। Snapchat-शैली फिल्टर प्रयोग गर्दैन।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ته خپل د ځان عکسونه او شالیدونه راولیږئ! دا د هنر لپاره د ګوګل ټولګي په کارولو کې وسپارئ. د عالي نقاشۍ لپاره ، ډاډ ترلاسه کړئ چې ستاسو عکس: کافي توضیحات لري او ستاسو په مخ تمرکز کوي. ستاسو په ویښتو / خولۍ / سکارف کې کافي توضیحات لري. د اصلي عکس فایل دی او سکرین شاټ نه دی. ستاسو په مخ کې له رڼا څخه تیاره ته حرکت کوي. د Snapchat سټایل فلټر نه کاروي.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Enviem-me seus autorretratos e fundos! Entreguem-nos usando o Google Sala de Aula para Arte. Para um ótimo desenho, certifique-se de que sua foto: Tenha detalhes suficientes e foque no seu rosto. Tenha detalhes suficientes no seu cabelo/chapéu/cachecol. Seja um arquivo de imagem original e NÃO uma captura de tela. Mude de claro para escuro no seu rosto. Não use um filtro estilo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ਮੈਨੂੰ ਆਪਣੇ ਸਵੈ-ਪੋਰਟਰੇਟ ਅਤੇ ਪਿਛੋਕੜ ਭੇਜੋ! ਕਲਾ ਲਈ Google ਕਲਾਸਰੂਮ ਦੀ ਵਰਤੋਂ ਕਰਨ ਵਿੱਚ ਇਸਨੂੰ ਹੱਥ ਦਿਓ। ਇੱਕ ਵਧੀਆ ਡਰਾਇੰਗ ਲਈ, ਯਕੀਨੀ ਬਣਾਓ ਕਿ ਤੁਹਾਡੀ ਫੋਟੋ: ਕਾਫ਼ੀ ਵੇਰਵੇ ਹੈ ਅਤੇ ਤੁਹਾਡੇ ਚਿਹਰੇ 'ਤੇ ਫੋਕਸ ਹੈ। ਤੁਹਾਡੇ ਵਾਲਾਂ/ਟੋਪੀ/ਸਕਾਰਫ਼ ਵਿੱਚ ਕਾਫ਼ੀ ਵੇਰਵੇ ਹਨ। ਇੱਕ ਅਸਲੀ ਚਿੱਤਰ ਫਾਈਲ ਹੈ ਅਤੇ ਇੱਕ ਸਕ੍ਰੀਨਸ਼ੌਟ ਨਹੀਂ ਹੈ. ਤੁਹਾਡੇ ਚਿਹਰੇ 'ਤੇ ਰੌਸ਼ਨੀ ਤੋਂ ਹਨੇਰੇ ਵੱਲ ਵਧਦਾ ਹੈ। ਇੱਕ Snapchat-ਸ਼ੈਲੀ ਫਿਲਟਰ ਦੀ ਵਰਤੋਂ ਨਹੀਂ ਕਰਦਾ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Присылайте мне свои автопортреты и фоны! Сдайте их через Google Classroom for Art. Чтобы рисунок получился отличным, убедитесь, что фотография: достаточно детализирована и фокусируется на вашем лице; достаточно детализирована на ваших волосах/шапке/шарфе; является оригинальным изображением, а НЕ скриншотом; плавно переходит от светлого к тёмному на вашем лице; не использует фильтры в стиле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Шаљите ми своје аутопортрете и позадине! Предајте га помоћу Гоогле учионице за уметност. За одличан цртеж, уверите се да ваша фотографија: има довољно детаља и фокусира се на ваше лице. Има довољно детаља у коси/шеширу/шалу. То је оригинална датотека слике, а НЕ снимак екрана. Креће се од светлог до тамног преко вашег лица. Не користи филтер у стилу Снапцхата.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ii soo dir sawiradaada iyo asalkaaga! Ku dhiib adigoo isticmaalaya fasalka Google-ka ee farshaxanka. Si aad u hesho sawir weyn, hubi sawirkaaga: Inuu leeyahay tafaasiil ku filan oo diiradda saaraya wejigaaga. Ku leeyahay tafaasiil kugu filan timahaaga/koofiyaddaada/maro-madaxdaada. Waa faylka sawirka asalka ah mana aha sawir qaade. Wuxuu ka guuraa iftiinka una guuraa mugdi wejigaaga oo dhan. Ma isticmaalo shaandhada qaabka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¡Envíame tus autorretratos y fondos! Entrégalos usando Google Classroom for Art. Para un buen dibujo, asegúrate de que tu foto: Tenga suficientes detalles y se enfoque en tu rostro. Tenga suficientes detalles en tu cabello, sombrero o bufanda. Sea una imagen original, NO una captura de pantalla. Mueva tu rostro de claro a oscuro. No use un filtro estilo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Kirimkeun poto sareng latar tukang anjeun ka kuring! Serahkeun éta ngagunakeun kelas Google pikeun seni. Pikeun gambar anu saé, pastikeun poto anjeun: Boga detil anu cukup sareng fokus kana ramo anjeun. Boga detil anu cukup dina rambut / topi / syal anjeun. Nyaéta file gambar asli sareng NOT screenshot. Mindahkeun tina caang ka poék dina beungeut anjeun. Henteu nganggo saringan gaya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Nitumie picha zako za kibinafsi na asili! Ikabidhi kwa kutumia darasa la Google kwa sanaa. Kwa mchoro mzuri, hakikisha picha yako: Ina maelezo ya kutosha na inaangazia uso wako. Ina maelezo ya kutosha kwenye nywele/kofia/skafu yako. Ni faili asili ya picha na SI picha ya skrini. Husogea kutoka mwanga hadi giza kwenye uso wako. Haitumii kichujio cha mtindo wa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Skicka mig dina självporträtt och bakgrunder! Lämna in den med hjälp av Googles klassrum för konst. För en bra ritning, se till att ditt foto: Har tillräckligt med detaljer och fokuserar på ditt ansikte. Har tillräckligt med detaljer i ditt hår/mössa/halsduk. Är en originalbildfil och INTE en skärmdump. Rör sig från ljust till mörkt över ditt ansikte. Använder inte ett filter i Snapchat-stil.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Ipadala sa akin ang iyong mga self-portraits at background! Ibigay ito gamit ang Google classroom para sa sining. Para sa isang mahusay na pagguhit, tiyaking ang iyong larawan: May sapat na detalye at nakatutok sa iyong mukha. May sapat na detalye sa iyong buhok/sumbrero/scarf. Ay isang orihinal na file ng imahe at HINDI isang screenshot. Gumagalaw mula sa liwanag hanggang sa dilim sa iyong mukha. Hindi gumagamit ng Snapchat-style na filter.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சுய உருவப்படங்களையும் பின்னணியையும் எனக்கு அனுப்புங்கள்! கலைக்காக கூகுள் வகுப்பறையைப் பயன்படுத்தவும். சிறந்த வரைபடத்திற்கு, உங்கள் புகைப்படம்: போதுமான விவரங்கள் மற்றும் உங்கள் முகத்தில் கவனம் செலுத்துவதை உறுதிசெய்யவும். உங்கள் முடி/தொப்பி/தாவணியில் போதுமான விவரங்கள் உள்ளன. அசல் படக் கோப்பு மற்றும் ஸ்கிரீன்ஷாட் அல்ல. உங்கள் முகம் முழுவதும் ஒளியிலிருந்து இருளுக்கு நகர்கிறது. Snapchat பாணி வடிப்பானைப் பயன்படுத்துவதில்லை.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ส่งภาพเหมือนตนเองและพื้นหลังมาให้ฉัน! ส่งโดยใช้ Google Classroom สำหรับงานศิลปะ เพื่อภาพวาดที่สวยงาม ตรวจสอบให้แน่ใจว่ารูปถ่ายของคุณ: มีรายละเอียดเพียงพอและโฟกัสที่ใบหน้าของคุณ มีรายละเอียดเพียงพอในเส้นผม/หมวก/ผ้าพันคอ เป็นไฟล์ภาพต้นฉบับ ไม่ใช่ภาพหน้าจอ ไล่สีจากสว่างไปมืดบนใบหน้าของคุณ ไม่ใช้ฟิลเตอร์แบบ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Otoportrelerinizi ve arka planlarınızı bana gönderin! Sanat için Google Classroom'u kullanarak teslim edin. Harika bir çizim için fotoğrafınızın: Yeterli ayrıntıya sahip olduğundan ve yüzünüze odaklandığından emin olun. Saçınızda/şapkanızda/eşarbınızda yeterli ayrıntıya sahip olduğundan emin olun. Orijinal bir görüntü dosyası olmalı ve ekran görüntüsü OLMAMALI. Yüzünüzde açıktan koyuya doğru geçiş yapmalı. Snapchat tarzı bir filtre kullanmamalı.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Надсилайте мені свої автопортрети та фони! Здайте його за допомогою Google classroom for art. Щоб малюнок був чудовим, переконайтеся, що ваше фото має достатньо деталей і фокусується на вашому обличчі. Має достатньо деталей у вашому волоссі/шапці/шарфі. Це оригінальний файл зображення, а НЕ знімок екрана. Рухається від світлого до темного по вашому обличчю. Не використовує фільтр у стилі Snapchat.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مجھے اپنے سیلف پورٹریٹ اور پس منظر بھیجیں! آرٹ کے لیے گوگل کلاس روم کا استعمال کرتے ہوئے اسے حوالے کریں۔ ایک عمدہ ڈرائنگ کے لیے، یقینی بنائیں کہ آپ کی تصویر: کافی تفصیل ہے اور آپ کے چہرے پر فوکس ہے۔ آپ کے بالوں/ٹوپی/اسکارف میں کافی تفصیل ہے۔ اصل تصویری فائل ہے نہ کہ اسکرین شاٹ۔ آپ کے چہرے پر روشنی سے اندھیرے کی طرف بڑھتا ہے۔ Snapchat طرز کا فلٹر استعمال نہیں کرتا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Gửi cho tôi ảnh chân dung tự họa và ảnh nền của bạn! Nộp bằng ứng dụng Google Classroom dành cho nghệ thuật. Để có một bức vẽ đẹp, hãy đảm bảo ảnh của bạn: Có đủ chi tiết và tập trung vào khuôn mặt. Có đủ chi tiết trên tóc/mũ/khăn quàng cổ. Là ảnh gốc, KHÔNG phải ảnh chụp màn hình. Chuyển từ sáng sang tối trên khuôn mặt. Không sử dụng bộ lọc kiểu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b7623a501e_2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2b7623a501e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6e9addf96d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6e9addf96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Build your skills NOW so you are ready LATER! Step 1. Learn the difference between looking and seeing. Step 2. Improve your ability to draw details. Step 3. Learn how to draw angles and shade. Step 4. Use blending to make things look 3D. Step 5. Practice observing and drawing parts of the face. Step 6. Improve how you draw hair textures. Step 7. Practice drawing it all together.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Ndërtoni aftësitë tuaja TANI, në mënyrë që të jeni gati më vonë! Hapi 1. Mësoni ndryshimin midis shikimit dhe shikimit. Hapi 2. Përmirësoni aftësinë tuaj për të nxjerrë detaje. Hapi 3. Mësoni se si të vizatoni kënde dhe hije. Hapi 4. Përdorni përzierjen për t'i bërë gjërat të duken 3D. Hapi 5. Praktikoni vëzhgimin dhe vizatimin e pjesëve të fytyrës. Hapi 6. Përmirësoni mënyrën se si vizatoni teksturat e flokëve. Hapi 7. Praktikoni të vizatoni të gjitha së bashku.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በኋላ ዝግጁ እንዲሆኑ ችሎታዎን አሁን ይገንቡ! ደረጃ 1. በመመልከት እና በማየት መካከል ያለውን ልዩነት ይማሩ. ደረጃ 2. ዝርዝሮችን የመሳል ችሎታዎን ያሻሽሉ. ደረጃ 3. እንዴት ማዕዘን እና ጥላ መሳል እንደሚችሉ ይወቁ. ደረጃ 4. ነገሮች 3D እንዲመስሉ ድብልቅን ይጠቀሙ። ደረጃ 5. የፊት ክፍሎችን በመመልከት እና በመሳል ይለማመዱ. ደረጃ 6. የፀጉር አሠራሮችን እንዴት እንደሚስሉ ያሻሽሉ. ደረጃ 7. ሁሉንም አንድ ላይ መሳል ይለማመዱ.</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طور مهاراتك الآن لتكون مستعدًا لاحقًا! الخطوة ١: تعلّم الفرق بين النظر والرؤية. الخطوة ٢: حسّن قدرتك على رسم التفاصيل. الخطوة ٣: تعلّم كيفية رسم الزوايا والظلال. الخطوة ٤: استخدم المزج لجعل الأشياء تبدو ثلاثية الأبعاد. الخطوة ٥: تدرب على ملاحظة ورسم أجزاء الوجه. الخطوة ٦: حسّن كيفية رسم ملمس الشعر. الخطوة ٧: تدرب على رسم كل شيء معًا.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Կառուցեք ձեր հմտությունները ՀԻՄԱ, որպեսզի պատրաստ լինեք ՀԵՏՈ: Քայլ 1. Սովորեք նայելու և տեսնելու տարբերությունը: Քայլ 2. Բարելավեք մանրամասներ նկարելու ձեր ունակությունը: Քայլ 3. Իմացեք, թե ինչպես նկարել անկյուններ և ստվեր: Քայլ 4. Օգտագործեք խառնուրդը, որպեսզի իրերը 3D տեսք ունենան: Քայլ 5. Սովորեք դիտարկել և նկարել դեմքի մասերը: Քայլ 6. Բարելավեք, թե ինչպես եք նկարում մազերի հյուսվածքները: Քայլ 7. Սովորեք նկարել այդ ամենը միասին: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Desenvolupa les teves habilitats ARA perquè estiguis preparat MÉS TARDE! Pas 1. Aprèn la diferència entre mirar i veure. Pas 2. Millora la teva capacitat per dibuixar detalls. Pas 3. Aprèn a dibuixar angles i ombres. Pas 4. Utilitzeu la fusió per fer que les coses semblin 3D. Pas 5. Practica observant i dibuixant parts de la cara. Pas 6. Millora com dibuixes les textures del cabell. Pas 7. Practica dibuixant-ho tot junt.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现在就培养你的技能，以便以后做好准备！步骤 1. 学习“看”和“看见”之间的区别。步骤 2. 提高你绘制细节的能力。步骤 3. 学习如何绘制角度和阴影。步骤 4. 使用混合使物体看起来更具 3D 效果。步骤 5. 练习观察和绘制面部各个部分。步骤 6. 提高你绘制头发纹理的能力。步骤 7. 练习将所有部分画在一起。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Ontwikkel je vaardigheden NU, zodat je er LATER klaar voor bent! Stap 1. Leer het verschil tussen kijken en zien. Stap 2. Verbeter je vermogen om details te tekenen. Stap 3. Leer hoe je hoeken en schaduwen tekent. Stap 4. Gebruik blending om dingen er driedimensionaal uit te laten zien. Stap 5. Oefen met het observeren en tekenen van delen van het gezicht. Stap 6. Verbeter hoe je haartexturen tekent. Stap 7. Oefen met het tekenen van alles samen.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اکنون مهارت های خود را بسازید تا بعداً آماده باشید! مرحله 1. تفاوت بین نگاه کردن و دیدن را بیاموزید. مرحله 2. توانایی خود را برای ترسیم جزئیات بهبود بخشید. مرحله 3. یاد بگیرید که چگونه زاویه و سایه بکشید. مرحله 4. از ترکیب برای سه بعدی جلوه دادن چیزها استفاده کنید. مرحله 5. مشاهده و ترسیم قسمت های صورت را تمرین کنید. مرحله 6. نحوه کشیدن بافت مو را بهبود بخشید. مرحله 7. ترسیم همه آنها را با هم تمرین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Développez vos compétences dès maintenant pour être prêt plus tard ! Étape 1. Apprenez la différence entre regarder et voir. Étape 2. Améliorez votre capacité à dessiner des détails. Étape 3. Apprenez à dessiner des angles et des ombres. Étape 4. Utilisez le mélange pour créer un effet 3D. Étape 5. Entraînez-vous à observer et à dessiner des parties du visage. Étape 6. Améliorez votre façon de dessiner les textures des cheveux. Étape 7. Entraînez-vous à dessiner l'ensemble.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Bauen Sie JETZT Ihre Fähigkeiten auf, damit Sie SPÄTER bereit sind! Schritt 1. Lernen Sie den Unterschied zwischen Schauen und Sehen. Schritt 2. Verbessern Sie Ihre Fähigkeit, Details zu zeichnen. Schritt 3. Lernen Sie, Winkel und Schatten zu zeichnen. Schritt 4. Verwenden Sie Überblendungen, um Dingen ein dreidimensionales Aussehen zu verleihen. Schritt 5. Üben Sie das Beobachten und Zeichnen von Gesichtsteilen. Schritt 6. Verbessern Sie das Zeichnen von Haarstrukturen. Schritt 7. Üben Sie das Zeichnen aller Elemente zusammen.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કુશળતા હમણાં બનાવો જેથી તમે પછીથી તૈયાર થાઓ! પગલું 1. જોવા અને જોવા વચ્ચેનો તફાવત જાણો. પગલું 2. વિગતો દોરવાની તમારી ક્ષમતામાં સુધારો. પગલું 3. કોણ અને શેડ કેવી રીતે દોરવા તે શીખો. પગલું 4. વસ્તુઓ 3D દેખાવા માટે મિશ્રણનો ઉપયોગ કરો. પગલું 5. ચહેરાના ભાગોને અવલોકન અને દોરવાની પ્રેક્ટિસ કરો. પગલું 6. તમે વાળના ટેક્સચરને કેવી રીતે દોરો છો તેમાં સુધારો કરો. પગલું 7. આ બધું એકસાથે દોરવાની પ્રેક્ટિસ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कौशल अभी विकसित करें ताकि आप बाद में तैयार रहें! चरण 1. देखने और देखने में अंतर सीखें। चरण 2. बारीकियाँ बनाने की अपनी क्षमता में सुधार करें। चरण 3. कोण और छाया बनाना सीखें। चरण 4. चीज़ों को 3D दिखाने के लिए ब्लेंडिंग का उपयोग करें। चरण 5. चेहरे के हिस्सों को देखने और उन्हें बनाने का अभ्यास करें। चरण 6. बालों की बनावट बनाने के तरीके में सुधार करें। चरण 7. सभी को एक साथ बनाने का अभ्यास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Sviluppa le tue competenze ORA così sarai pronto DOPO! Fase 1. Impara la differenza tra guardare e vedere. Fase 2. Migliora la tua capacità di disegnare i dettagli. Fase 3. Impara a disegnare angoli e ombre. Fase 4. Usa la sfumatura per dare un aspetto tridimensionale. Fase 5. Esercitati a osservare e disegnare parti del viso. Fase 6. Migliora il modo in cui disegni le texture dei capelli. Fase 7. Esercitati a disegnare il tutto insieme.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今スキルを磨いて、将来に備えましょう！ステップ1. 「見る」と「見る」の違いを学びましょう。ステップ2. 細部を描く能力を高めましょう。ステップ3. 角度と陰影の描き方を学びましょう。ステップ4. ブレンディングを使って立体感を出しましょう。ステップ5. 顔の各部を観察し、描く練習をしましょう。ステップ6. 髪の質感の描き方を磨きましょう。ステップ7. 全体をまとめて描く練習をしましょう。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지금 실력을 쌓아 나중에 대비하세요! 1단계. 보는 것과 보는 것의 차이를 배우세요. 2단계. 디테일을 그리는 능력을 향상시키세요. 3단계. 각도와 음영을 그리는 법을 배우세요. 4단계. 블렌딩을 사용하여 사물을 3D처럼 보이게 하세요. 5단계. 얼굴의 각 부분을 관찰하고 그리는 연습을 하세요. 6단계. 머리카락 질감을 그리는 방법을 향상시키세요. 7단계. 모든 것을 함께 그리는 연습을 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Jêhatiyên xwe NIHA ava bikin da ku hûn PAŞÊ amade bin! Gav 1. Ferqa di navbera dîtin û dîtinê de fêr bibin. Gav 2. Kapasîteya xwe ya xêzkirina hûrguliyan baştir bikin. Gav 3. Fêr bibe ka meriv çawa goşe û siyê dikişîne. Gav 4. Tevlihevkirinê bikar bînin da ku tiştan 3D xuya bikin. Gav 5. Binêrin û xêzkirina parçeyên rû bi pratîkî bikin. Gav 6. Baştir bikin ka hûn çawa tevnên porê xêz dikin. Gav 7. Bi hev re xêzkirina wê tevbigerin.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Bina kemahiran anda SEKARANG supaya anda bersedia KEMUDIAN! Langkah 1. Ketahui perbezaan antara melihat dan melihat. Langkah 2. Tingkatkan keupayaan anda untuk melukis butiran. Langkah 3. Ketahui cara melukis sudut dan lorek. Langkah 4. Gunakan pengadunan untuk menjadikan sesuatu kelihatan 3D. Langkah 5. Berlatih memerhati dan melukis bahagian muka. Langkah 6. Perbaik cara anda melukis tekstur rambut. Langkah 7. Berlatih melukis semuanya bersama-sama.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ഇപ്പോൾ നിങ്ങളുടെ കഴിവുകൾ വികസിപ്പിക്കുക, അതിനാൽ നിങ്ങൾ പിന്നീട് തയ്യാറാകൂ! ഘട്ടം 1. നോക്കുന്നതും കാണുന്നതും തമ്മിലുള്ള വ്യത്യാസം മനസ്സിലാക്കുക. ഘട്ടം 2. വിശദാംശങ്ങൾ വരയ്ക്കാനുള്ള നിങ്ങളുടെ കഴിവ് മെച്ചപ്പെടുത്തുക. ഘട്ടം 3. കോണുകളും തണലും എങ്ങനെ വരയ്ക്കാമെന്ന് മനസിലാക്കുക. ഘട്ടം 4. കാര്യങ്ങൾ 3D ആയി കാണുന്നതിന് ബ്ലെൻഡിംഗ് ഉപയോഗിക്കുക. ഘട്ടം 5. മുഖത്തിൻ്റെ ഭാഗങ്ങൾ നിരീക്ഷിക്കാനും വരയ്ക്കാനും പരിശീലിക്കുക. ഘട്ടം 6. നിങ്ങൾ മുടിയുടെ ടെക്സ്ചറുകൾ എങ്ങനെ വരയ്ക്കുന്നു എന്നത് മെച്ചപ്പെടുത്തുക. ഘട്ടം 7. എല്ലാം ഒരുമിച്ച് വരയ്ക്കാൻ പരിശീലിക്കുക.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अब आफ्नो सीपहरू निर्माण गर्नुहोस् ताकि तपाईं पछि तयार हुनुहुन्छ! चरण 1. हेर्ने र हेर्ने बीचको भिन्नता जान्नुहोस्। चरण 2. विवरणहरू कोर्न आफ्नो क्षमता सुधार गर्नुहोस्। चरण 3. कोण र छाया कोर्न कसरी जान्नुहोस्। चरण 4. चीजहरू 3D देखिने बनाउन मिश्रण प्रयोग गर्नुहोस्। चरण 5. अनुहारका भागहरू अवलोकन र चित्रण गर्ने अभ्यास गर्नुहोस्। चरण 6. तपाईंले कपालको बनावट कोर्ने तरिका सुधार्नुहोस्। चरण 7. यो सबै सँगै कोर्ने अभ्यास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همدا اوس خپل مهارتونه جوړ کړئ نو تاسو وروسته چمتو یاست! 1 ګام د لیدو او لیدلو ترمنځ توپیر زده کړئ. 2 ګام. د توضیحاتو د رسم کولو وړتیا ته وده ورکړئ. 3 ګام. زده کړئ چې څنګه زاویې او سیوري رسم کړئ. 4 ګام. د شیانو د 3D لیدلو لپاره د مخلوط څخه کار واخلئ. 5 ګام. د مخ د برخو کتنې او انځورولو تمرین وکړئ. شپږم ګام. ښه کړئ چې څنګه تاسو د ویښتو جوړښت رسم کړئ. 7 ګام. دا ټول په ګډه رسم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Desenvolva suas habilidades AGORA para estar pronto DEPOIS! Passo 1. Aprenda a diferença entre olhar e ver. Passo 2. Aprimore sua habilidade de desenhar detalhes. Passo 3. Aprenda a desenhar ângulos e sombras. Passo 4. Use a mesclagem para dar uma aparência tridimensional. Passo 5. Pratique observar e desenhar partes do rosto. Passo 6. Aprimore sua forma de desenhar texturas capilares. Passo 7. Pratique desenhar tudo junto.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ਹੁਨਰ ਨੂੰ ਹੁਣੇ ਬਣਾਓ ਤਾਂ ਜੋ ਤੁਸੀਂ ਬਾਅਦ ਵਿੱਚ ਤਿਆਰ ਹੋਵੋ! ਕਦਮ 1. ਦੇਖਣ ਅਤੇ ਦੇਖਣ ਵਿੱਚ ਅੰਤਰ ਸਿੱਖੋ। ਕਦਮ 2. ਵੇਰਵੇ ਖਿੱਚਣ ਦੀ ਤੁਹਾਡੀ ਯੋਗਤਾ ਵਿੱਚ ਸੁਧਾਰ ਕਰੋ। ਕਦਮ 3. ਸਿੱਖੋ ਕਿ ਕੋਣ ਅਤੇ ਰੰਗਤ ਕਿਵੇਂ ਖਿੱਚਣੀ ਹੈ। ਕਦਮ 4. ਚੀਜ਼ਾਂ ਨੂੰ 3D ਦਿਖਣ ਲਈ ਮਿਸ਼ਰਣ ਦੀ ਵਰਤੋਂ ਕਰੋ। ਕਦਮ 5. ਚਿਹਰੇ ਦੇ ਹਿੱਸਿਆਂ ਨੂੰ ਦੇਖਣ ਅਤੇ ਖਿੱਚਣ ਦਾ ਅਭਿਆਸ ਕਰੋ। ਕਦਮ 6. ਸੁਧਾਰ ਕਰੋ ਕਿ ਤੁਸੀਂ ਵਾਲਾਂ ਦੀ ਬਣਤਰ ਕਿਵੇਂ ਬਣਾਉਂਦੇ ਹੋ। ਕਦਮ 7. ਇਸ ਨੂੰ ਇਕੱਠੇ ਡਰਾਇੰਗ ਕਰਨ ਦਾ ਅਭਿਆਸ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Развивайте свои навыки СЕЙЧАС, чтобы быть готовыми ПОТОМ! Шаг 1. Узнайте разницу между «смотреть» и «видеть». Шаг 2. Улучшите свою способность рисовать детали. Шаг 3. Научитесь рисовать углы и тени. Шаг 4. Используйте растушевку для создания объёмного эффекта. Шаг 5. Практикуйтесь в наблюдении и прорисовке частей лица. Шаг 6. Улучшите прорисовку текстуры волос. Шаг 7. Практикуйтесь в рисовании всего вместе.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Изградите своје вештине САДА да бисте били спремни КАСНИЈЕ! Корак 1. Научите разлику између гледања и гледања. Корак 2. Побољшајте своју способност цртања детаља. Корак 3. Научите како да нацртате углове и сенку. Корак 4. Користите мешање да ствари изгледају 3Д. Корак 5. Вежбајте посматрање и цртање делова лица. Корак 6. Побољшајте начин на који цртате текстуре косе. Корак 7. Вежбајте цртање све заједно.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HADDA dhis xirfadahaaga si aad hadhow diyaar ugu noqoto! Tallaabada 1. Baro faraqa u dhexeeya fiirinta iyo wax arka. Tallaabada 2. Hagaaji awooddaada inaad sawirto faahfaahinta. Tallaabada 3. Baro sida loo sawiro xaglaha iyo hooska. Tallaabada 4. Isticmaal isku darka si aad wax ugu ekaysiiso 3D. Tallaabada 5. Ku celceli u fiirsashada iyo sawiridda qaybaha wejiga. Tallaabada 6. Hagaajinta sida aad u sawirto qaabka timaha. Talaabada 7. Ku celceli inaad wada sawirto.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¡Desarrolla tus habilidades AHORA para estar listo MÁS TARDE! Paso 1. Aprende la diferencia entre mirar y ver. Paso 2. Mejora tu habilidad para dibujar detalles. Paso 3. Aprende a dibujar ángulos y sombras. Paso 4. Usa la fusión para que las cosas se vean 3D. Paso 5. Practica observando y dibujando partes del rostro. Paso 6. Mejora tu forma de dibujar texturas de cabello. Paso 7. Practica dibujarlo todo junto.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Bangun kaahlian anjeun AYEUNA supados anjeun siap ENGKE! Lengkah 1. Diajar bédana antara nempo jeung ningali. Lengkah 2. Ningkatkeun kamampuan anjeun pikeun ngagambar detil. Lengkah 3. Diajar kumaha ngagambar sudut jeung ngiuhan. Lengkah 4. Paké blending sangkan hal kasampak 3D. Lengkah 5. Praktek niténan jeung ngagambar bagian beungeut. Lengkah 6. Ningkatkeun kumaha anjeun ngagambar tékstur rambut. Lengkah 7. Latihan ngagambar eta sadayana babarengan.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Jenga ujuzi wako SASA ili uwe tayari BAADAYE! Hatua ya 1. Jifunze tofauti kati ya kutazama na kuona. Hatua ya 2. Boresha uwezo wako wa kuchora maelezo. Hatua ya 3. Jifunze jinsi ya kuteka pembe na kivuli. Hatua ya 4. Tumia kuchanganya ili kufanya mambo yaonekane ya 3D. Hatua ya 5. Fanya mazoezi ya kuangalia na kuchora sehemu za uso. Hatua ya 6. Kuboresha jinsi ya kuchora textures nywele. Hatua ya 7. Jizoeze kuchora yote pamoja.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Bygg dina färdigheter NU så att du är redo SENARE! Steg 1. Lär dig skillnaden mellan att titta och se. Steg 2. Förbättra din förmåga att rita detaljer. Steg 3. Lär dig att rita vinklar och skugga. Steg 4. Använd blandning för att få saker att se 3D ut. Steg 5. Öva på att observera och rita delar av ansiktet. Steg 6. Förbättra hur du ritar hårtexturer. Steg 7. Träna på att rita allt tillsammans.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Buuin ang iyong mga kasanayan NGAYON para handa ka MAMAYA! Hakbang 1. Alamin ang pagkakaiba sa pagitan ng pagtingin at pagtingin. Hakbang 2. Pagbutihin ang iyong kakayahang gumuhit ng mga detalye. Hakbang 3. Alamin kung paano gumuhit ng mga anggulo at lilim. Hakbang 4. Gumamit ng blending para gawing 3D ang mga bagay. Hakbang 5. Magsanay sa pagmamasid at pagguhit ng mga bahagi ng mukha. Hakbang 6. Pagbutihin kung paano ka gumuhit ng mga texture ng buhok. Hakbang 7. Magsanay sa pagguhit ng lahat ng ito nang sama-sama.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இப்போது உங்கள் திறமைகளை வளர்த்துக் கொள்ளுங்கள், பின்னர் நீங்கள் தயாராக இருக்கிறீர்கள்! படி 1. பார்ப்பதற்கும் பார்ப்பதற்கும் உள்ள வித்தியாசத்தைக் கற்றுக்கொள்ளுங்கள். படி 2. விவரங்களை வரைவதற்கான உங்கள் திறனை மேம்படுத்தவும். படி 3. கோணங்கள் மற்றும் நிழலை எப்படி வரைய வேண்டும் என்பதை அறிக. படி 4. விஷயங்களை 3D ஆகக் காட்ட, கலவையைப் பயன்படுத்தவும். படி 5. முகத்தின் பகுதிகளை கவனித்து வரையவும். படி 6. முடி அமைப்புகளை எப்படி வரையலாம் என்பதை மேம்படுத்தவும். படி 7. அனைத்தையும் ஒன்றாக வரைந்து பயிற்சி செய்யுங்கள்.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พัฒนาทักษะของคุณตอนนี้ เพื่อเตรียมพร้อมในภายหลัง! ขั้นตอนที่ 1 เรียนรู้ความแตกต่างระหว่างการมองและการเห็น ขั้นตอนที่ 2 พัฒนาความสามารถในการวาดรายละเอียด ขั้นตอนที่ 3 เรียนรู้วิธีการวาดมุมและเงา ขั้นตอนที่ 4 ใช้การผสมสีเพื่อทำให้สิ่งต่างๆ ดูเป็นสามมิติ ขั้นตอนที่ 5 ฝึกสังเกตและวาดส่วนต่างๆ ของใบหน้า ขั้นตอนที่ 6 พัฒนาวิธีการวาดพื้นผิวเส้นผม ขั้นตอนที่ 7 ฝึกวาดทั้งหมดเข้าด้วยกัน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ŞİMDİ becerilerinizi geliştirin ki SONRA hazır olun! 1. Adım: Bakmak ve görmek arasındaki farkı öğrenin. 2. Adım: Detay çizme yeteneğinizi geliştirin. 3. Adım: Açı ve gölge çizmeyi öğrenin. 4. Adım: Nesnelerin 3 boyutlu görünmesi için harmanlamayı kullanın. 5. Adım: Yüzün bölümlerini gözlemleme ve çizme alıştırması yapın. 6. Adım: Saç dokularını çizme şeklinizi geliştirin. 7. Adım: Hepsini bir arada çizme alıştırması yapın.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Розвивайте свої навички ЗАРАЗ, щоб бути готовим ПІЗНІШЕ! Крок 1. Дізнайтеся різницю між дивитися і бачити. Крок 2. Удосконалювати вміння малювати деталі. Крок 3. Навчіться малювати кути і штрихувати. Крок 4. Використовуйте змішування, щоб речі виглядали 3D. Крок 5. Потренуйтеся спостерігати та малювати частини обличчя. Крок 6. Удосконалюйте те, як ви малюєте текстури волосся. Крок 7. Потренуйтеся малювати все разом.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اپنی صلاحیتوں کو ابھی تیار کریں تاکہ آپ بعد میں تیار ہوں! مرحلہ 1۔ دیکھنے اور دیکھنے میں فرق جانیں۔ مرحلہ 2۔ تفصیلات کھینچنے کی اپنی صلاحیت کو بہتر بنائیں۔ مرحلہ 3۔ زاویہ اور سایہ بنانے کا طریقہ سیکھیں۔ مرحلہ 4۔ چیزوں کو 3D دکھانے کے لیے ملاوٹ کا استعمال کریں۔ مرحلہ 5۔ چہرے کے حصوں کو دیکھنے اور ڈرائنگ کرنے کی مشق کریں۔ مرحلہ 6۔ بالوں کی ساخت کو بہتر بنائیں۔ مرحلہ 7۔ یہ سب ایک ساتھ ڈرائنگ کی مشق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Rèn luyện kỹ năng NGAY BÂY GIỜ để sẵn sàng SAU NÀY! Bước 1. Tìm hiểu sự khác biệt giữa nhìn và thấy. Bước 2. Cải thiện khả năng vẽ chi tiết. Bước 3. Học cách vẽ góc và tô bóng. Bước 4. Sử dụng kỹ thuật hòa trộn để tạo hiệu ứng 3D. Bước 5. Luyện tập quan sát và vẽ các bộ phận trên khuôn mặt. Bước 6. Cải thiện cách vẽ kết cấu tóc. Bước 7. Luyện tập vẽ tổng thể.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1525261465e_0_19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1525261465e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b760b44e9c_0_6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2b760b44e9c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vocabulary, Late Fall 2023</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drawing the edges and outlines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Shortened text:</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contour drawing</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رسم كفاف: رسم الحواف والخطوط العريضة</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轮廓图: 绘制边缘和轮廓</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طراحی کانتور: کشیدن لبه ها و خطوط</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윤곽 그리기: 가장자리와 윤곽선 그리기</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Pagguhit ng contour: pagguhit ng mga gilid at balangkas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Контурний малюнок: промальовування країв і контурів</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Vizatim i konturit: vizatimi i skajeve dhe kontureve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Եզրագծային գծագրում: եզրեր և ուրվագծեր նկարելը</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Contourtekening: het tekenen van de randen en contouren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Dessin de contour: dessiner les bords et les contours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Konturzeichnung: Zeichnen der Kanten und Umrisse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समोच्च रेखाचित्र: किनारों और रूपरेखा को चित्रित करना</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等高線描画: エッジと輪郭を描く</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xêzkirina konturê: xêzkirina kêl û xêzan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समोच्च रेखाचित्र: किनारा र रूपरेखा कोर्दै</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کنټور رسمول: څنډې او نقشې رسمول</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ਕੰਟੋਰ ਡਰਾਇੰਗ: ਕਿਨਾਰਿਆਂ ਅਤੇ ਰੂਪਰੇਖਾ ਨੂੰ ਖਿੱਚਣਾ</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Desenho de contorno: desenhando as bordas e contornos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Контурный рисунок: рисуем края и контуры</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Sawir sawireed: sawiridda geesaha iyo dulucda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dibujo de contorno: dibujando los bordes y contornos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Mchoro wa contour: kuchora kingo na muhtasari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การวาดรูปร่าง: การวาดขอบและโครงร่าง</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Kontur çizimi: kenarların ve ana hatların çizilmesi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Vẽ đường viền: vẽ các cạnh và đường viền</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b760b44e9c_0_7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2b760b44e9c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vocabulary, Late Fall 2023</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small, important parts of a drawing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Shortened text:</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detail</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التفاصيل: أجزاء صغيرة ومهمة من الرسم</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细节: 绘图中小而重要的部分</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جزئیات: بخش های کوچک و مهم یک نقاشی</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세부 사항: 그림의 작고 중요한 부분</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Detalye: maliit, mahalagang bahagi ng isang guhit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Деталь: маленькі, важливі частини малюнка</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Detaj: pjesë të vogla, të rëndësishme të një vizatimi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Մանրամասն: գծագրի փոքր, կարևոր մասեր</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Detail: kleine, belangrijke delen van een tekening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Détail: petites parties importantes d'un dessin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Detail: kleine, wichtige Teile einer Zeichnung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विवरण: किसी चित्र के छोटे, महत्वपूर्ण भाग</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詳細: 図面の小さな重要な部分</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Hûrî: parçeyên piçûk, girîng ên nexşeyê</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विस्तार: रेखाचित्रको सानो, महत्त्वपूर्ण भागहरू</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تفصیل: د نقاشۍ کوچنۍ، مهمې برخې</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ਵੇਰਵੇ: ਡਰਾਇੰਗ ਦੇ ਛੋਟੇ, ਮਹੱਤਵਪੂਰਨ ਹਿੱਸੇ</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Detalhe: partes pequenas e importantes de um desenho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Деталь: небольшие, важные части рисунка</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Faahfaahin: qaybo yaryar oo muhiim ah oo sawir ah</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Detalle: Partes pequeñas e importantes de un dibujo.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Maelezo: sehemu ndogo, muhimu za kuchora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รายละเอียด: ส่วนเล็กๆ ที่สำคัญของภาพวาด</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Detay: bir çizimin küçük, önemli kısımları</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Chi tiết: những phần nhỏ, quan trọng của bản vẽ</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eee4795e19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eee4795e1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d8b1cfe80f_0_6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2d8b1cfe80f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af6c7670e4_0_11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2af6c7670e4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5a66d79b20_0_116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25a66d79b20_0_1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Drawing skill-builder: The Woodcutter. How to draw angles and basic shading.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Ndërtues i aftësive të vizatimit: Druvari. Si të vizatoni kënde dhe hije bazë.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የስዕል ችሎታ ገንቢ፡ የእንጨት ቆራጭ። ማዕዘኖችን እና መሰረታዊ ጥላዎችን እንዴት መሳል እንደሚቻል.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بناء مهارات الرسم: الحطاب. كيفية رسم الزوايا والتظليل الأساسي.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Նկարչական հմտություն կառուցող. Փայտահատը: Ինչպես նկարել անկյուններ և հիմնական ստվերում: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Creador d'habilitats de dibuix: El llenyataire. Com dibuixar angles i ombrejat bàsic.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绘画技巧培养：樵夫。如何画角度和基本阴影。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Leerling om je tekenvaardigheden te ontwikkelen: De Houthakker. Hoe je hoeken tekent en basisschaduwen gebruikt.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سازنده مهارت طراحی: هیزم شکن. نحوه ترسیم زاویه و سایه های اولیه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Développement des compétences en dessin : Le bûcheron. Comment dessiner des angles et des ombrages de base.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Zeichenfertigkeitsaufbau: Der Holzfäller. So zeichnen Sie Winkel und grundlegende Schattierungen.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ડ્રોઇંગ સ્કિલ-બિલ્ડર: ધ વુડકટર. ખૂણા અને મૂળભૂત શેડિંગ કેવી રીતે દોરવા.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चित्रकारी कौशल निर्माण: लकड़हारा। कोण और बुनियादी छायांकन कैसे बनाएँ।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Corso di disegno: Il taglialegna. Come disegnare angoli e ombreggiature di base.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描画スキル向上：木こり。角度と基本的な陰影の描き方。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그림 실력 향상: 나무꾼. 각도와 기본 음영 그리는 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Kêmasiya xêzkirinê: Darvançêker. Meriv çawa goşe û siya bingehîn xêz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Pembina kemahiran melukis: The Woodcutter. Cara melukis sudut dan lorekan asas.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ഡ്രോയിംഗ് സ്‌കിൽ ബിൽഡർ: വുഡ്‌കട്ടർ. കോണുകളും അടിസ്ഥാന ഷേഡിംഗും എങ്ങനെ വരയ്ക്കാം.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रेखाचित्र कौशल-निर्माता: वुडकटर। कोण र आधारभूत छायांकन कसरी कोर्ने।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نقاشۍ مهارت جوړونکی: لرګی کونکی. زاویه او بنسټیز سیډینګ څنګه رسم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Desenvolvedor de habilidades de desenho: O Lenhador. Como desenhar ângulos e sombreamentos básicos.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ਡਰਾਇੰਗ ਹੁਨਰ-ਬਿਲਡਰ: ਵੁੱਡਕਟਰ। ਕੋਣ ਅਤੇ ਬੁਨਿਆਦੀ ਸ਼ੇਡਿੰਗ ਕਿਵੇਂ ਖਿੱਚਣੀ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Тренировка навыков рисования: «Лесоруб». Как рисовать углы и базовую штриховку.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Градитељ вештина цртања: Дрвосеча. Како нацртати углове и основно сенчење.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Sawir-dhise xirfadeed: Qoryaha. Sida loo sawiro xaglaha iyo hadhka aasaasiga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Desarrollo de habilidades de dibujo: El leñador. Cómo dibujar ángulos y sombreado básico.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Ngagambar kaahlian-pembina: The Woodcutter. Kumaha ngagambar sudut sareng shading dasar.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Mjenzi wa ustadi wa kuchora: Mtema kuni. Jinsi ya kuteka pembe na shading ya msingi.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Ritningsskicklighetsbyggare: Vedhuggaren. Hur man ritar vinklar och grundläggande skuggning.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Tagabuo ng kasanayan sa pagguhit: The Woodcutter. Paano gumuhit ng mga anggulo at pangunahing pagtatabing.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வரைதல் திறன்-கட்டமைப்பாளர்: மரவெட்டி. கோணங்கள் மற்றும் அடிப்படை நிழலை எப்படி வரையலாம்.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ทักษะการวาดภาพ: The Woodcutter วิธีการวาดมุมและการแรเงาขั้นพื้นฐาน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Çizim becerisi geliştirici: Oduncu. Açıların nasıl çizileceği ve temel gölgelendirme.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Розвиток навичок малювання: Дроворуб. Як малювати кути та основні штрихування.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ڈرائنگ سکل بلڈر: دی ووڈ کٹر۔ زاویہ اور بنیادی شیڈنگ کیسے بنائیں۔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Rèn luyện kỹ năng vẽ: Người thợ đốn củi. Cách vẽ góc và tô bóng cơ bản.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rgbClr val="000000"/>
              </a:buClr>
              <a:buSzPts val="1100"/>
              <a:buFont typeface="Arial"/>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1525261465e_0_15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1525261465e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5a66d79b20_0_127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25a66d79b20_0_1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can use a grid to draw accurate shapes and sizes, but it is slow.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can use a grid to draw accurately, but it is slow.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Mund të përdorni një rrjet për të vizatuar forma dhe madhësi të sakta, por është i ngadaltë.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ትክክለኛ ቅርጾችን እና መጠኖችን ለመሳል ፍርግርግ መጠቀም ይችላሉ, ግን ቀርፋፋ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يمكنك استخدام شبكة لرسم الأشكال والأحجام الدقيقة، ولكنها عملية بطيئة.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կարող եք ցանց օգտագործել ճշգրիտ ձևեր և չափեր նկարելու համար, բայց դա դանդաղ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Podeu utilitzar una graella per dibuixar formes i mides precises, però és lent.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您可以使用网格来绘制精确的形状和大小，但速度很慢。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kunt een raster gebruiken om nauwkeurige vormen en afmetingen te tekenen, maar dat is traag.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می توانید از یک شبکه برای ترسیم اشکال و اندازه های دقیق استفاده کنید، اما سرعت آن کند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pouvez utiliser une grille pour dessiner des formes et des tailles précises, mais c'est lent.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können ein Raster verwenden, um genaue Formen und Größen zu zeichnen, aber das ist langsam.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 ચોક્કસ આકારો અને કદ દોરવા માટે ગ્રીડનો ઉપયોગ કરી શકો છો, પરંતુ તે ધીમું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 सटीक आकृतियाँ और माप बनाने के लिए ग्रिड का उपयोग कर सकते हैं, लेकिन यह धीमा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È possibile utilizzare una griglia per disegnare forme e dimensioni precise, ma è un metodo lento.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グリッドを使用すると正確な形状とサイズを描くことができますが、処理速度が遅くなります。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격자를 사용하면 정확한 모양과 크기를 그릴 수 있지만 속도가 느립니다.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dikarin şebekek bikar bînin da ku şekil û mezinahiyên rast xêz bikin, lê ew hêdî 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boleh menggunakan grid untuk melukis bentuk dan saiz yang tepat, tetapi ia perlahan.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കൃത്യമായ ആകൃതികളും വലുപ്പങ്ങളും വരയ്ക്കാൻ നിങ്ങൾക്ക് ഒരു ഗ്രിഡ് ഉപയോഗിക്കാം, പക്ഷേ അത് മന്ദഗതിയിലാണ്.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 सही आकार र आकारहरू कोर्न ग्रिड प्रयोग गर्न सक्नुहुन्छ, तर यो ढिलो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کولی شئ د دقیق شکلونو او اندازو رسم کولو لپاره گرډ وکاروئ ، مګر دا ورو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pode usar uma grade para desenhar formas e tamanhos precisos, mas é lento.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ਤੁਸੀਂ ਸਹੀ ਆਕਾਰ ਅਤੇ ਆਕਾਰ ਖਿੱਚਣ ਲਈ ਗਰਿੱਡ ਦੀ ਵਰਤੋਂ ਕਰ ਸਕਦੇ ਹੋ, ਪਰ ਇਹ ਹੌਲੀ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Для рисования точных форм и размеров можно использовать сетку, но это медленно.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Можете користити мрежу за цртање тачних облика и величина, али је спора.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Waxaad isticmaali kartaa shabakad si aad u sawirto qaabab iyo cabbir sax ah, laakiin waa gaabis.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Puedes usar una cuadrícula para dibujar formas y tamaños precisos, pero es lento.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tiasa nganggo grid pikeun ngagambar bentuk sareng ukuran anu akurat, tapi éta laun.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Unaweza kutumia gridi ya taifa kuchora maumbo na saizi sahihi, lakini ni polepole.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kan använda ett rutnät för att rita exakta former och storlekar, men det går långsamt.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Maaari kang gumamit ng grid upang gumuhit ng tumpak na mga hugis at sukat, ngunit ito ay mabagal.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துல்லியமான வடிவங்கள் மற்றும் அளவுகளை வரைவதற்கு நீங்கள் ஒரு கட்டத்தைப் பயன்படுத்தலாம், ஆனால் அது மெதுவாக இருக்கும்.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คุณสามารถใช้ตารางเพื่อวาดรูปทรงและขนาดที่แม่นยำได้ แต่จะใช้เวลาค่อนข้างนาน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Doğru şekilleri ve boyutları çizmek için bir ızgara kullanabilirsiniz, ancak bu yavaştır.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можете використовувати сітку для малювання точних форм і розмірів, але це повільно.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درست شکلیں اور سائز کھینچنے کے لیے گرڈ استعمال کر سکتے ہیں، لیکن یہ سست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thể sử dụng lưới để vẽ các hình dạng và kích thước chính xác, nhưng cách này khá chậm.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1525261465e_0_16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1525261465e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5a66d79b20_0_138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25a66d79b20_0_1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Look closely at angles &amp; shades. We are going to continue observing the reality of things. Again the idea is to move away from your mental picture (schema), and towards seeing things as a combination of visual characteristics. Start with drawing the lines, measuring the angles with your eyes. Then move on to shading. You want your shading to be boldly dark and with smooth gradients.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Look closely at angles and shades.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Shikoni nga afër këndet dhe nuancat. Ne do të vazhdojmë të vëzhgojmë realitetin e gjërave. Përsëri, ideja është që të largoheni nga imazhi juaj mendor (skema) dhe t'i shihni gjërat si një kombinim i karakteristikave vizuale. Filloni me vizatimin e vijave, duke matur këndet me sytë tuaj. Pastaj kaloni në hije. Ju dëshironi që hijet tuaja të jenë me guxim të errët dhe me pjerrësi të qetë.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አንግሎችን እና ጥላዎችን በቅርበት ይመልከቱ። የነገሮችን እውነታ መመልከታችንን እንቀጥላለን። እንደገና ሀሳቡ ከአእምሮዎ ምስል (እቅድ) መውጣት እና ነገሮችን እንደ ምስላዊ ባህሪያት ጥምረት ማየት ነው። መስመሮቹን በመሳል ይጀምሩ ፣ ማዕዘኖቹን በአይንዎ ይለኩ። ከዚያ ወደ ጥላው ይሂዱ. ጥላዎ በድፍረት ጨለማ እና ለስላሳ ቅልመት ያለው እንዲሆን ይፈልጋሉ።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تأمل الزوايا والظلال بدقة. سنواصل ملاحظة حقيقة الأشياء. الفكرة هنا هي الابتعاد عن الصورة الذهنية (المخطط)، والتوجه نحو رؤية الأشياء كمزيج من الخصائص البصرية. ابدأ برسم الخطوط، وقياس الزوايا بعينيك. ثم انتقل إلى التظليل. يجب أن يكون التظليل داكنًا وذو تدرجات لونية سلسة.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Ուշադիր նայեք անկյուններին և երանգներին: Մենք շարունակելու ենք հետևել իրերի իրականությանը։ Կրկին գաղափարն է՝ հեռանալ ձեր մտավոր պատկերից (սխեմայից) և տեսնել իրերը որպես տեսողական բնութագրերի համադրություն: Սկսեք գծերը գծելով՝ չափելով անկյունները ձեր աչքերով։ Այնուհետեւ անցեք ստվերում: Դուք ցանկանում եք, որ ձեր ստվերը լինի համարձակորեն մուգ և հարթ թեքություններով: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Mireu de prop els angles i les ombres. Seguirem observant la realitat de les coses. De nou, la idea és allunyar-se de la vostra imatge mental (esquema) i cap a veure les coses com una combinació de característiques visuals. Comenceu dibuixant les línies, mesurant els angles amb els ulls. A continuació, passeu a l'ombrejat. Voleu que el vostre ombrejat sigui fosc i amb degradats suaus.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仔细观察角度和阴影。我们将继续观察事物的本质。同样的，我们的目标是摆脱脑海中的想象（图式），将事物视为各种视觉特征的组合。首先画线，用眼睛测量角度。然后进行阴影处理。阴影颜色要深且渐变平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Kijk goed naar hoeken en schaduwen. We blijven de realiteit van dingen observeren. Het idee is om afstand te nemen van je mentale beeld (schema) en dingen te zien als een combinatie van visuele kenmerken. Begin met het tekenen van de lijnen en meet de hoeken met je ogen. Ga dan verder met het aanbrengen van schaduwen. Je wilt dat je schaduwen opvallend donker zijn en vloeiend verlopen.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از نزدیک به زوایا و سایه ها نگاه کنید. ما به رصد واقعیت‌ها ادامه می‌دهیم. باز هم ایده این است که از تصویر ذهنی خود (طرحواره) فاصله بگیرید و چیزها را به عنوان ترکیبی از ویژگی های بصری ببینید. با کشیدن خطوط شروع کنید، زوایا را با چشمان خود اندازه بگیرید. سپس به سراغ سایه زدن بروید. می‌خواهید سایه‌تان تاریک و با شیب‌های صاف باشد.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Observez attentivement les angles et les nuances. Nous allons continuer à observer la réalité. L'idée est de s'éloigner de votre schéma mental et de considérer les choses comme une combinaison de caractéristiques visuelles. Commencez par tracer les lignes et mesurez les angles à l'œil nu. Passez ensuite à l'ombrage. L'objectif est d'obtenir un ombrage intense et foncé, avec des dégradés doux.</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Betrachten Sie Winkel und Schatten genau. Wir werden weiterhin die Realität der Dinge beobachten. Auch hier geht es darum, sich vom mentalen Bild (Schema) zu lösen und Dinge als Kombination visueller Merkmale zu betrachten. Zeichnen Sie zunächst die Linien und messen Sie die Winkel mit Ihren Augen. Fahren Sie dann mit der Schattierung fort. Ihre Schattierung sollte kräftig dunkel und mit sanften Verläufen sein.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ખૂણા અને શેડ્સને નજીકથી જુઓ. અમે વસ્તુઓની વાસ્તવિકતાનું અવલોકન કરવાનું ચાલુ રાખીશું. ફરીથી વિચાર એ છે કે તમારા માનસિક ચિત્ર (સ્કીમા) થી દૂર જાઓ અને વસ્તુઓને દ્રશ્ય લાક્ષણિકતાઓના સંયોજન તરીકે જોવા તરફ જાઓ. તમારી આંખોથી ખૂણાઓ માપવા, રેખાઓ દોરવાથી પ્રારંભ કરો. પછી શેડિંગ પર જાઓ. તમે ઇચ્છો છો કે તમારું શેડિંગ હિંમતભેર શ્યામ અને સરળ ગ્રેડિએન્ટ્સ સાથે હોય.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कोणों और रंगों को ध्यान से देखें। हम चीज़ों की वास्तविकता का अवलोकन जारी रखेंगे। फिर से, विचार यह है कि आप अपनी मानसिक तस्वीर (स्कीमा) से हटकर, चीज़ों को दृश्य विशेषताओं के संयोजन के रूप में देखें। रेखाएँ खींचने से शुरुआत करें, अपनी आँखों से कोण नापें। फिर छायांकन की ओर बढ़ें। आप चाहते हैं कि आपकी छायांकन गहरा और चिकनी ढालों वाला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Osserva attentamente angoli e sfumature. Continueremo a osservare la realtà delle cose. Ancora una volta, l'idea è di allontanarsi dalla propria immagine mentale (schema) e di vedere le cose come una combinazione di caratteristiche visive. Inizia tracciando le linee, misurando gli angoli con gli occhi. Poi passa alle ombreggiature. Le ombreggiature devono essere decisamente scure e con sfumature morbide.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角度と陰影をよく見てください。物事の現実を観察し続けましょう。ここでも、頭の中のイメージ（図式）から離れ、物事を視覚的な特徴の組み合わせとして捉えることが重要です。まずは線を描き、目で角度を測ります。次に陰影をつけます。陰影は大胆に暗く、滑らかなグラデーションになるように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각도와 명암을 자세히 살펴보세요. 사물의 실체를 계속해서 관찰해 보겠습니다. 다시 한번, 머릿속의 그림(스키마)에서 벗어나 사물을 시각적 특징들의 조합으로 보는 것이 중요합니다. 선을 긋고 눈으로 각도를 측정하는 것부터 시작하세요. 그런 다음 명암으로 넘어가세요. 명암은 진하고 부드러운 그라데이션으로 표현해야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 baldarî li goşe û siyayan binêre. Em ê şopandina rastiyan bidomînin. Dîsa fikir ev e ku hûn ji wêneya xweya derûnî (şema) dûr bikevin, û berbi dîtina tiştan wekî hevgirtina taybetmendiyên dîtbarî bibin. Bi xêzkirina xêzan dest pê bikin, bi çavên xwe goşeyan bipîvin. Dûv re derbasî şidandinê bibin. Hûn dixwazin ku siya we bi wêrekî tarî û bi pileyên nerm be.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Lihat dengan teliti pada sudut &amp; rona. Kami akan terus memerhatikan realiti sesuatu. Sekali lagi ideanya adalah untuk beralih daripada gambaran mental anda (skema), dan ke arah melihat sesuatu sebagai gabungan ciri visual. Mulakan dengan melukis garisan, mengukur sudut dengan mata anda. Kemudian teruskan ke teduhan. Anda mahu teduhan anda menjadi gelap terang dan dengan kecerunan licin.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കോണുകളിലും ഷേഡുകളിലും സൂക്ഷ്മമായി നോക്കുക. ഞങ്ങൾ കാര്യങ്ങളുടെ യാഥാർത്ഥ്യം നിരീക്ഷിക്കുന്നത് തുടരും. വീണ്ടും ആശയം നിങ്ങളുടെ മാനസിക ചിത്രത്തിൽ നിന്ന് (സ്കീമ) മാറി, ദൃശ്യപരമായ സ്വഭാവസവിശേഷതകളുടെ സംയോജനമായി കാര്യങ്ങൾ കാണുന്നതിന് വേണ്ടിയാണ്. വരികൾ വരച്ച് ആരംഭിക്കുക, നിങ്ങളുടെ കണ്ണുകൾ കൊണ്ട് കോണുകൾ അളക്കുക. തുടർന്ന് ഷേഡിംഗിലേക്ക് നീങ്ങുക. നിങ്ങളുടെ ഷേഡിംഗ് ഇരുണ്ടതും മിനുസമാർന്നതുമായ ഗ്രേഡിയൻ്റുകളോട് കൂടിയതായിരിക്കണമെന്ന് നിങ്ങൾ ആഗ്രഹിക്കുന്നു.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कोण र छायाहरू नजिकबाट हेर्नुहोस्। हामी चीजहरूको वास्तविकता अवलोकन गर्न जारी राख्नेछौं। फेरि विचार भनेको तपाईको मानसिक चित्र (स्कीमा) बाट टाढा जानु हो, र चीजहरूलाई दृश्य विशेषताहरूको संयोजनको रूपमा हेर्नु हो। रेखाहरू कोरेर सुरु गर्नुहोस्, तपाईंको आँखाले कोणहरू नाप्नुहोस्। त्यसपछि छायांकनमा जानुहोस्। तपाईं आफ्नो छायांकन साहसपूर्वक गाढा र चिकनी ढाँचाको साथ चाहनुहुन्छ।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زاویې او سیوري ته نږدې وګورئ. موږ به د شیانو واقعیت لیدو ته دوام ورکړو. بیا بیا نظر دا دی چې له خپل ذهني انځور (سکیما) څخه لیرې شئ، او د لید ځانګړتیاوو د ترکیب په توګه د شیانو لیدلو په لور. د کرښو په رسم کولو سره پیل کړئ، د سترګو سره زاویې اندازه کړئ. بیا سیوري ته لاړ شئ. تاسو غواړئ ستاسو سیوري په زړورتیا سره تیاره او د نرمو تدریجي سره 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Observe atentamente os ângulos e as sombras. Vamos continuar observando a realidade das coisas. Novamente, a ideia é se afastar da sua imagem mental (esquema) e começar a ver as coisas como uma combinação de características visuais. Comece desenhando as linhas, medindo os ângulos com os olhos. Em seguida, passe para o sombreamento. O ideal é que o sombreamento seja bem escuro e com gradientes suaves.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ਕੋਣਾਂ ਅਤੇ ਸ਼ੇਡਾਂ 'ਤੇ ਨੇੜਿਓਂ ਦੇਖੋ। ਅਸੀਂ ਚੀਜ਼ਾਂ ਦੀ ਅਸਲੀਅਤ ਨੂੰ ਦੇਖਦੇ ਰਹਾਂਗੇ। ਦੁਬਾਰਾ ਵਿਚਾਰ ਇਹ ਹੈ ਕਿ ਤੁਹਾਡੀ ਮਾਨਸਿਕ ਤਸਵੀਰ (ਸਕੀਮਾ) ਤੋਂ ਦੂਰ ਜਾਣਾ, ਅਤੇ ਚੀਜ਼ਾਂ ਨੂੰ ਵਿਜ਼ੂਅਲ ਵਿਸ਼ੇਸ਼ਤਾਵਾਂ ਦੇ ਸੁਮੇਲ ਵਜੋਂ ਦੇਖਣ ਵੱਲ। ਆਪਣੀਆਂ ਅੱਖਾਂ ਨਾਲ ਕੋਣਾਂ ਨੂੰ ਮਾਪਣ, ਲਾਈਨਾਂ ਖਿੱਚਣ ਨਾਲ ਸ਼ੁਰੂ ਕਰੋ। ਫਿਰ ਸ਼ੇਡਿੰਗ 'ਤੇ ਜਾਓ। ਤੁਸੀਂ ਚਾਹੁੰਦੇ ਹੋ ਕਿ ਤੁਹਾਡੀ ਸ਼ੇਡਿੰਗ ਦਲੇਰੀ ਨਾਲ ਹਨੇਰੇ ਅਤੇ ਨਿਰਵਿਘਨ ਗਰੇਡੀਐਂਟ ਦੇ ਨਾਲ ਹੋਵੇ।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Внимательно рассмотрите углы и тени. Мы продолжим наблюдать за реальностью вещей. Идея снова заключается в том, чтобы отойти от мысленного образа (схемы) и начать рассматривать вещи как совокупность визуальных характеристик. Начните с рисования линий, измеряя углы визуально. Затем переходите к штриховке. Тени должны быть насыщенными и тёмными, с плавными переходами.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Пажљиво погледајте углове и нијансе. Наставићемо да посматрамо реалност ствари. Опет идеја је да се удаљите од своје менталне слике (шеме) и да се ствари посматрају као комбинација визуелних карактеристика. Почните са цртањем линија, мерећи углове очима. Затим пређите на сенчење. Желите да ваше сенчење буде смело тамно и са глатким преливима.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dhow u eeg xaglaha &amp; hadhka. Waxaan sii wadeynaa in aan la socono xaqiiqada waxyaabaha. Mar kale fikradda waa in laga fogaado sawirkaaga maskaxeed (schema), iyo inaad u aragto waxyaabaha sida isku dhafan ee sifooyinka muuqaalka ah. Ka bilow inaad sawirto xariiqyada, adigoo ku cabbiraya xaglaha indhahaaga. Kadibna u gudub hadhka. Waxaad doonaysaa in hadhkaagu uu si geesinimo leh u madoobaado oo leh jaanis siman.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Observa atentamente los ángulos y las sombras. Seguiremos observando la realidad de las cosas. De nuevo, la idea es alejarte de tu imagen mental (esquema) y enfocarte en ver las cosas como una combinación de características visuales. Empieza dibujando las líneas, midiendo los ángulos con los ojos. Luego, pasa al sombreado. El objetivo es que el sombreado sea intensamente oscuro y con degradados suaves.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Tingali taliti dina sudut &amp; nuansa. Urang bakal neruskeun observasi kanyataanana hal. Kitu deui ideu nyaéta pikeun ngajauhan gambaran méntal anjeun (skéma), sareng ningali hal-hal salaku kombinasi ciri visual. Mimitian ku ngagambar garis, ngukur sudut ku panon anjeun. Lajeng ngaléngkah ka shading. Anjeun hoyong shading anjeun janten poék anu wani sareng gradién anu mulus.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Angalia kwa karibu pembe na vivuli. Tutaendelea kuangalia uhalisia wa mambo. Tena wazo ni kuondoka kutoka kwa picha yako ya akili (schema), na kuelekea kuona vitu kama mchanganyiko wa sifa za kuona. Anza kwa kuchora mistari, kupima pembe kwa macho yako. Kisha endelea kwenye kivuli. Unataka kivuli chako kiwe giza kwa ujasiri na gradient laini.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Titta noga på vinklar och nyanser. Vi kommer att fortsätta observera verkligheten. Återigen är tanken att gå bort från din mentala bild (schema) och mot att se saker som en kombination av visuella egenskaper. Börja med att rita linjerna, mät vinklarna med ögonen. Gå sedan vidare till skuggning. Du vill att din skuggning ska vara djärvt mörk och med jämna övertoningar.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Tingnang mabuti ang mga anggulo at shade. Patuloy nating pagmamasid sa katotohanan ng mga bagay. Muli ang ideya ay lumayo sa iyong mental na larawan (schema), at patungo sa pagtingin sa mga bagay bilang kumbinasyon ng mga visual na katangian. Magsimula sa pagguhit ng mga linya, pagsukat ng mga anggulo gamit ang iyong mga mata. Pagkatapos ay lumipat sa pagtatabing. Gusto mong ang iyong shading ay matapang na madilim at may makinis na gradients.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கோணங்கள் மற்றும் நிழல்களை உன்னிப்பாகப் பாருங்கள். விஷயங்களின் யதார்த்தத்தை நாம் தொடர்ந்து கவனிக்கப் போகிறோம். மீண்டும் யோசனை உங்கள் மனப் படத்திலிருந்து (ஸ்கீமா) விலகி, காட்சிப் பண்புகளின் கலவையாக விஷயங்களைப் பார்க்க வேண்டும். கோடுகளை வரைவதன் மூலம் தொடங்கவும், உங்கள் கண்களால் கோணங்களை அளவிடவும். பின்னர் ஷேடிங்கிற்கு செல்லுங்கள். உங்கள் நிழல் தைரியமாக இருட்டாகவும் மென்மையான சாய்வுகளுடன் இருக்க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ลองสังเกตมุมและเฉดสีอย่างใกล้ชิด เราจะยังคงสังเกตความเป็นจริงของสิ่งต่างๆ ต่อไป แนวคิดเดิมคือการละทิ้งภาพในจิต (โครงร่าง) ของคุณ และมองสิ่งต่างๆ ว่าเป็นการผสมผสานของลักษณะทางสายตา เริ่มต้นด้วยการวาดเส้น วัดมุมด้วยสายตา จากนั้นจึงค่อยไปลงเงา คุณต้องการให้เงาของคุณเข้มและไล่เฉดสีอย่างนุ่มนวล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Açılara ve gölgelere dikkatlice bakın. Nesnelerin gerçekliğini gözlemlemeye devam edeceğiz. Buradaki fikir, zihinsel resminizden (şemanızdan) uzaklaşıp, nesneleri görsel özelliklerin bir bileşimi olarak görmeye doğru ilerlemektir. Çizgileri çizerek, açıları gözlerinizle ölçerek başlayın. Ardından gölgelendirmeye geçin. Gölgelendirmenizin koyu ve yumuşak tonlamalı olmasını istiyorsunuz.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Подивіться уважно на кути й відтінки. Ми будемо продовжувати спостерігати за реальністю речей. Знову ж таки, ідея полягає в тому, щоб відійти від вашої уявної картини (схеми) і сприймати речі як комбінацію візуальних характеристик. Почніть з малювання ліній, вимірюючи очима кути. Потім переходите до розтушовування. Ви хочете, щоб ваше затінення було яскраво темним і з плавними градієнтами.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زاویوں اور رنگوں کو قریب سے دیکھیں۔ ہم چیزوں کی حقیقت کا مشاہدہ کرتے رہیں گے۔ ایک بار پھر خیال یہ ہے کہ آپ اپنی ذہنی تصویر (اسکیما) سے دور ہو جائیں، اور چیزوں کو بصری خصوصیات کے امتزاج کے طور پر دیکھنے کی طرف جائیں۔ اپنی آنکھوں سے زاویوں کی پیمائش کرتے ہوئے لکیریں کھینچ کر شروع کریں۔ پھر شیڈنگ پر جائیں۔ آپ چاہتے ہیں کہ آپ کا شیڈنگ دلیری سے سیاہ اور ہموار میلان کے ساتھ ہو۔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Hãy quan sát kỹ các góc độ và sắc độ. Chúng ta sẽ tiếp tục quan sát thực tế của sự vật. Một lần nữa, ý tưởng là hãy thoát khỏi hình ảnh trong tâm trí (sơ đồ) và hướng tới việc nhìn nhận sự vật như một sự kết hợp của các đặc điểm thị giác. Bắt đầu bằng cách vẽ các đường nét, đo các góc bằng mắt. Sau đó, chuyển sang tô bóng. Bạn muốn tô bóng thật đậm và có độ dốc mượt mà.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1525261465e_0_17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1525261465e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11143140ed9_0_12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11143140ed9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76c9e2633d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76c9e2633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can’t use up creativity: the more you use, the more you have. - Maya Angelou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nuk mund të përdorni kreativitetin: sa më shumë të përdorni, aq më shumë keni. - Maya Angelou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ፈጠራን መጠቀም አይችሉም: ብዙ በተጠቀሙ ቁጥር, የበለጠ አለዎት. - ማያ አንጀሉ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 يمكنك استنفاد إبداعك: كلما استخدمته أكثر، كلما امتلكت أكثر. - مايا أنجيلو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չեք կարող սպառել ստեղծագործությունը. որքան շատ եք օգտագործում, այնքան ավելի շատ ունեք: - Մայա Անջելոու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pots utilitzar la creativitat: com més fas servir, més en tens. - Maya Angelou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创造力是永不枯竭的：你运用得越多，你拥有的就越多。——玛雅·安吉罗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kunt creativiteit niet opmaken: hoe meer je gebruikt, hoe meer je hebt. - Maya Angelou</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شما نمی توانید از خلاقیت استفاده کنید: هر چه بیشتر استفاده کنید، بیشتر خواهید داشت. - مایا آنجلو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On ne peut pas épuiser sa créativité : plus on l'utilise, plus on en a. - Maya Angelou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Kreativität lässt sich nicht aufbrauchen: Je mehr man nutzt, desto mehr hat man. – Maya Angelou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 સર્જનાત્મકતાનો ઉપયોગ કરી શકતા નથી: તમે જેટલું વધુ ઉપયોગ કરશો, તેટલું તમારી પાસે છે. - માયા એન્જેલો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 अपनी रचनात्मकता का उपयोग नहीं कर सकते: जितना अधिक आप इसका उपयोग करेंगे, उतना ही अधिक आपके पास होगा। - माया एंजेलो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Non puoi esaurire la creatività: più la usi, più ne hai. - Maya Angelou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創造性は使い尽くすことはできません。使えば使うほど、もっと豊かになります。 - マヤ・アンジェロウ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창의력은 고갈될 수 없습니다. 더 많이 사용할수록 더 많이 얻게 됩니다. - 마야 앤젤루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nekarin afirîneriyê bikar bînin: her ku hûn bikar tînin, ew qas jî we heye. - Maya Angelou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tidak boleh menggunakan kreativiti: semakin banyak yang anda gunakan, semakin banyak yang anda miliki. - Maya Angelou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നിങ്ങൾക്ക് സർഗ്ഗാത്മകത ഉപയോഗിക്കാൻ കഴിയില്ല: നിങ്ങൾ എത്രത്തോളം ഉപയോഗിക്കുന്നുവോ അത്രയധികം നിങ്ങൾക്കുണ്ട്. - മായ ആഞ്ചലോ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 रचनात्मकता प्रयोग गर्न सक्नुहुन्न: तपाईंले जति धेरै प्रयोग गर्नुहुन्छ, त्यति नै तपाईंसँग छ। - माया एन्जेलो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نشئ کولی خلاقیت وکاروئ: څومره چې تاسو کاروئ ، هومره نور تاسو لرئ. - مایا انجلو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não pode esgotar a criatividade: quanto mais você usa, mais você tem. - Maya Angelou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ਤੁਸੀਂ ਸਿਰਜਣਾਤਮਕਤਾ ਦੀ ਵਰਤੋਂ ਨਹੀਂ ਕਰ ਸਕਦੇ: ਜਿੰਨਾ ਜ਼ਿਆਦਾ ਤੁਸੀਂ ਵਰਤਦੇ ਹੋ, ਓਨਾ ਹੀ ਤੁਹਾਡੇ ਕੋਲ ਹੈ। - ਮਾਇਆ ਐਂਜਲੋ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Творчество невозможно исчерпать: чем больше его используешь, тем больше его у тебя остаётся. — Майя Энджелоу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 можете искористити креативност: што више користите, више имате. - Маиа Ангелоу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 isticmaali kartid hal-abuurka: inta badan ee aad isticmaasho, wax badan ayaad haysaa. - Maya Angelou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puedes agotar la creatividad: cuanto más la uses, más tendrás. - Maya Angelou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teu tiasa nganggo kreativitas: langkung seueur anu anjeun anggo, langkung seueur anu anjeun gaduh. - Maya Angelou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Huwezi kutumia ubunifu: kadri unavyotumia zaidi, ndivyo unavyo zaidi. - Maya Angelou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kan inte använda upp kreativitet: ju mer du använder, desto mer har du. - Maya Angelou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Hindi mo magagamit ang pagkamalikhain: kapag mas ginagamit mo, mas marami ka. - Maya Angelou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படைப்பாற்றலைப் பயன்படுத்த முடியாது: நீங்கள் எவ்வளவு அதிகமாகப் பயன்படுத்துகிறீர்களோ, அவ்வளவு அதிகமாக உங்களிடம் உள்ளது. - மாயா ஏஞ்சலோ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คุณไม่สามารถใช้ความคิดสร้างสรรค์จนหมดไปได้ ยิ่งคุณใช้มากเท่าไหร่ คุณก็ยิ่งมีมากขึ้นเท่านั้น - มายา แองเจลู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Yaratıcılığınızı tüketemezsiniz: Ne kadar çok kullanırsanız, o kadar çok yaratıcılığınız olur. - Maya Angelou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не можете витрачати креативність: чим більше ви використовуєте, тим більше у вас є. - Майя Анджелу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تخلیقی صلاحیتوں کو استعمال نہیں کر سکتے: آپ جتنا زیادہ استعمال کریں گے، اتنا ہی آپ کے پاس ہے۔ - مایا اینجلو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không thể sử dụng hết sự sáng tạo: bạn càng sử dụng nhiều, bạn càng có nhiều. - Maya Angelou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e9cfcd1c7f_1_16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e9cfcd1c7f_1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1108590d20e_0_41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1108590d20e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Idea Generation: Practicing Fluency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Gjenerimi i ideve: Praktikimi i rrjedhshmërisë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የሃሳብ ማመንጨት፡ ቅልጥፍናን መለማመድ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توليد الأفكار: ممارسة الطلاقة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Գաղափարների ստեղծում. սահուն վարժեցում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Generació d'idees: practicar la fluïdesa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创意生成：练习流畅性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Ideeën genereren: vloeiendheid oefenen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تولید ایده: تمرین روانی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Génération d'idées : pratiquer la fluidité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Ideenfindung: Gewandtheit üben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આઈડિયા જનરેશન: પ્રેક્ટિસિંગ ફ્લુન્સી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विचार सृजन: प्रवाह का अभ्यास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Generazione di idee: praticare la fluidità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アイデア創出：流暢さの練習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아이디어 창출: 유창성 연습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Nifşa Îdea: Pratîzekirina Xweseriyê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Penjanaan Idea: Mempraktikkan Kefasihan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ആശയ ജനറേഷൻ: ഒഴുക്ക് പരിശീലിക്കുന്നു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आइडिया जेनेरेसन: अभ्यास प्रवाह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مفکورې تولید: روانی تمرین 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Geração de Ideias: Praticando a Fluência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ਆਈਡੀਆ ਜਨਰੇਸ਼ਨ: ਰਵਾਨਗੀ ਦਾ ਅਭਿਆਸ ਕਰਨਾ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Генерация идей: практика беглости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Генерисање идеја: Вежбање течности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Jiilka Fikradda: Ku celcelinta Faseexnimada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Generación de ideas: practicando la fluidez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Generasi Ide: Ngalatih Fluency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Kizazi cha Wazo: Kujizoeza Ufasaha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Idégenerering: Öva flytande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Pagbuo ng Ideya: Pagsasanay sa Katatasan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யோசனை உருவாக்கம்: சரளமாக பயிற்சி செய்தல்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การสร้างไอเดีย: การฝึกความคล่องแคล่ว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Fikir Üretme: Akıcılığı Uygulama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Генерація ідей: тренування вільного мовлення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آئیڈیا جنریشن: روانی کی مشق کرنا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Tạo ý tưởng: Luyện tập sự lưu loát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417f67240f_0_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417f67240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5a66d79b20_0_149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25a66d79b20_0_14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Creative styles: The list maker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Stilet krijuese: Krijuesi i listës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የፈጠራ ቅጦች: ዝርዝር ሰሪው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الأنماط الإبداعية: صانع القائمة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Ստեղծագործական ոճեր. Ցուցակ ստեղծող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Estils creatius: El creador de llistes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创意风格：列表制作者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Creatieve stijlen: De lijstmaker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سبک‌های خلاق: فهرست‌ساز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Styles créatifs : Le créateur de listes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Kreative Stile: Der Listenmacher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સર્જનાત્મક શૈલીઓ: સૂચિ નિર્માતા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शैलियाँ: सूची निर्माता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Stili creativi: il creatore di elenchi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クリエイティブスタイル：リストメーカー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창의적인 스타일: 목록 작성기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Şêweyên afirîner: Çêkerê navnîşê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Pembuat senarai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ക്രിയേറ്റീവ് ശൈലികൾ: ലിസ്റ്റ് മേക്കർ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शैलीहरू: सूची निर्माता</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تخلیقی سټایلونه: د لیست جوړونکی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criativos: O criador de listas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ਰਚਨਾਤਮਕ ਸ਼ੈਲੀਆਂ: ਸੂਚੀ ਨਿਰਮਾਤਾ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Творческие стили: Создатель списков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Креативни стилови: Креатор листе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Hababka hal-abuurka: Liis-sameeyaha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creativos: El creador de listas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Anu nyieun daptar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Mitindo ya ubunifu: Muundaji orodha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Kreativa stilar: Listmakaren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malikhaing istilo: Ang gumagawa ng listahan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கிரியேட்டிவ் ஸ்டைல்கள்: பட்டியல் தயாரிப்பாளர்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สไตล์สร้างสรรค์: ผู้สร้างรายการ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Yaratıcı stiller: Liste yapıcı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Творчі стилі: створювач списків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تخلیقی انداز: فہرست بنانے والا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Phong cách sáng tạo: Người tạo danh sách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25a66d79b20_0_160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25a66d79b20_0_16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Creative styles: The talker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Stilet krijuese: Folësi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የፈጠራ ቅጦች: ተናጋሪው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الأنماط الإبداعية: المتحدث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Ստեղծագործական ոճեր. Խոսող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Estils creatius: El parlant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创作风格：健谈者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Creatieve stijlen: De prater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سبک های خلاق: سخنگو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Styles créatifs : Le bavard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Kreative Stile: Der Redner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સર્જનાત્મક શૈલીઓ: ધ ટોકર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शैलियाँ: बातूनी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Stili creativi: il chiacchierone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クリエイティブスタイル：話し手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창의적인 스타일: 말하는 사람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Şêweyên afirîner: Axaftvan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Yang bercakap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ക്രിയേറ്റീവ് ശൈലികൾ: സംസാരിക്കുന്നയാൾ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शैलीहरू: वक्ता</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تخلیقي سټایلونه: خبرې کوونکی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criativos: O falador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ਰਚਨਾਤਮਕ ਸ਼ੈਲੀਆਂ: ਭਾਸ਼ਣਕਾਰ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Творческие стили: болтун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Креативни стилови: Тхе талкер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Hababka hal-abuurka leh: Hadalka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creativos: El hablador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The talker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Mitindo ya ubunifu: Mzungumzaji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Kreativa stilar: Talaren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malikhaing istilo: Ang nagsasalita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கிரியேட்டிவ் பாணிகள்: பேசுபவர்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สไตล์สร้างสรรค์: นักพูด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Yaratıcı stiller: Konuşkan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Творчі стилі: Говірка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تخلیقی انداز: بات کرنے والا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Phong cách sáng tạo: Người nói chuyện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25a66d79b20_0_171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25a66d79b20_0_17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Creative styles: The cloud maker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Stilet krijuese: Krijuesi i reve kompjuterike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የፈጠራ ቅጦች፡ የደመና ሰሪው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الأنماط الإبداعية: صانع السحابة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Ստեղծագործական ոճեր. Ամպ ստեղծող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Estils creatius: The cloud maker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创意风格：云制造者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Creatieve stijlen: De wolkenmaker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سبک های خلاق: سازنده ابر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Styles créatifs : Le créateur de nuages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Kreative Stile: Der Wolkenmacher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સર્જનાત્મક શૈલીઓ: ક્લાઉડ નિર્માતા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शैलियाँ: क्लाउड निर्माता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Stili creativi: Il creatore di nuvole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クリエイティブスタイル：クラウドメーカー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크리에이티브 스타일: 클라우드 메이커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Şêweyên afirîner: Çêkerê ewr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Pembuat awan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ക്രിയേറ്റീവ് ശൈലികൾ: ക്ലൗഡ് മേക്കർ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शैलीहरू: क्लाउड निर्माता</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تخلیقي سټایلونه: بادل جوړونکی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criativos: O criador de nuvens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ਰਚਨਾਤਮਕ ਸ਼ੈਲੀਆਂ: ਕਲਾਉਡ ਮੇਕਰ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Творческие стили: Создатель облаков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Креативни стилови: творац облака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Hababka hal-abuurka: Sameeyaha daruuraha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creativos: El creador de nubes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The cloud maker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Mitindo ya ubunifu: Kitengeneza wingu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Kreativa stilar: Molnskaparen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malikhaing istilo: Ang gumagawa ng ulap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கிரியேட்டிவ் ஸ்டைல்கள்: கிளவுட் மேக்கர்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สไตล์สร้างสรรค์: ผู้สร้างเมฆ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Yaratıcı stiller: Bulut yaratıcısı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Творчі стилі: виробник хмар</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تخلیقی انداز: بادل بنانے والا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Phong cách sáng tạo: Người tạo ra đám mây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5a66d79b20_0_182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25a66d79b20_0_18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Creative styles: The linker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Stilet krijuese: Lidhësi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የፈጠራ ቅጦች: ማገናኛው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الأنماط الإبداعية: الرابط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Ստեղծագործական ոճեր. կապող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Estils creatius: l'enllaçador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创意风格：链接器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Creatieve stijlen: De linker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سبک های خلاق: پیوند دهنده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Styles créatifs : Le linker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Kreative Stile: Der Linker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સર્જનાત્મક શૈલીઓ: લિંકર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शैलियाँ: लिंकर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Stili creativi: il linker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クリエイティブスタイル：リンカー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크리에이티브 스타일: 링커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Şêweyên afirîner: Girêdêr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Penghubung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ക്രിയേറ്റീവ് ശൈലികൾ: ലിങ്കർ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शैलीहरू: लिङ्कर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تخلیقي سټایلونه: لینکر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criativos: O vinculador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ਰਚਨਾਤਮਕ ਸਟਾਈਲ: ਲਿੰਕਰ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Креативные стили: Компоновщик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Креативни стилови: повезивач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Hababka hal-abuurka leh: Xiriiriyaha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creativos: El enlazador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The linker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Mitindo ya ubunifu: Kiunganishi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Kreativa stilar: Länken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malikhaing istilo: Ang linker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கிரியேட்டிவ் பாணிகள்: இணைப்பான்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สไตล์สร้างสรรค์: ตัวเชื่อมโยง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Yaratıcı stiller: Bağlayıcı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Творчі стилі: Лінкер</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تخلیقی انداز: لنکر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Phong cách sáng tạo: Người liên kết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5a66d79b20_0_193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25a66d79b20_0_19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Creative styles: The web mapper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Stilet krijuese: Hartuesi i uebit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የፈጠራ ቅጦች፡ የድር ካርታው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الأنماط الإبداعية: مخطط الويب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Ստեղծագործական ոճեր. վեբ քարտեզագրող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Estils creatius: el mapa web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创意风格：网络映射器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Creatieve stijlen: de webmapper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سبک‌های خلاق: نقشه‌بردار وب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Styles créatifs : Le mappeur Web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Kreative Stile: Der Web-Mapper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સર્જનાત્મક શૈલીઓ: વેબ મેપર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शैलियाँ: वेब मैपर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Stili creativi: il web mapper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クリエイティブスタイル: ウェブマッパー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크리에이티브 스타일: 웹 매퍼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Şêweyên afirîner: Nexşeya malperê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Pemeta web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ക്രിയേറ്റീവ് ശൈലികൾ: വെബ് മാപ്പർ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शैलीहरू: वेब म्यापर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تخلیقی سټایلونه: د ویب نقشه جوړونکی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criativos: O mapeador da web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ਰਚਨਾਤਮਕ ਸ਼ੈਲੀਆਂ: ਵੈੱਬ ਮੈਪਰ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Творческие стили: веб-картограф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Креативни стилови: Веб мапер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Hababka hal-abuurka leh: Khariidadda shabakadda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creativos: El mapeador web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The web mapper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Mitindo ya ubunifu: Ramani ya wavuti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Kreativa stilar: Webbkartaren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malikhaing istilo: Ang web mapper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கிரியேட்டிவ் ஸ்டைல்கள்: வலை மேப்பர்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สไตล์สร้างสรรค์: เว็บแมปเปอร์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Yaratıcı stiller: Web haritacısı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Творчі стилі: веб-картограф</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تخلیقی طرزیں: ویب میپر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Phong cách sáng tạo: Người lập bản đồ web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25a66d79b20_0_204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25a66d79b20_0_20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get more ideas if you write down all the terrible ideas FIRST.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merrni më shumë ide nëse shkruani PARË të gjitha idetë e tmerrshme.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በመጀመሪያ ሁሉንም አስፈሪ ሀሳቦች ከጻፉ ብዙ ሃሳቦችን ያገኛሉ።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ستحصل على المزيد من الأفكار إذا كتبت كل الأفكار الرهيبة أولاً.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ավելի շատ գաղափարներ կստանաք, եթե նախ գրեք բոլոր սարսափելի գաղափարները: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Obteniu més idees si primer escriu totes les idees terribles.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如果您首先写下所有糟糕的想法，您就会获得更多的想法。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krijgt meer ideeën als je EERST alle vreselijke ideeën opschrijft.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ابتدا همه ایده های وحشتناک را یادداشت کنید، ایده های بیشتری دریافت خواهید کرد.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aurez plus d’idées si vous écrivez d’abord toutes les idées terribles.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bekommen mehr Ideen, wenn Sie ZUERST alle schrecklichen Ideen aufschreiben.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બધા ભયંકર વિચારો પ્રથમ લખો તો તમને વધુ વિચારો મળશે.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आप सभी बुरे विचारों को पहले लिख लें तो आपको अधिक विचार मिलेंगे।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prima scrivi tutte le idee peggiori, otterrai più idee.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最初にひどいアイデアをすべて書き留めると、より多くのアイデアが得られます。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끔찍한 아이디어를 먼저 다 적어두면 더 많은 아이디어가 나올 거예요.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hûn PÊŞÎ hemî ramanên tirsnak binivîsin hûn bêtir ramanan digirin.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mendapat lebih banyak idea jika anda menulis semua idea yang mengerikan itu TERLEBIH DAHULU.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ഭയാനകമായ എല്ലാ ആശയങ്ങളും ആദ്യം എഴുതിയാൽ നിങ്ങൾക്ക് കൂടുതൽ ആശയങ്ങൾ ലഭിക്കും.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तपाईंले सबै भयानक विचारहरू पहिले लेख्नुभयो भने तपाईंले थप विचारहरू पाउनुहुनेछ।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ډیر نظرونه ترلاسه کوئ که تاسو ټول ډارونکي نظرونه لومړی ولیکئ.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terá mais ideias se anotar todas as ideias terríveis PRIMEIRO.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ਜੇਕਰ ਤੁਸੀਂ ਸਭ ਭਿਆਨਕ ਵਿਚਾਰਾਂ ਨੂੰ ਸਭ ਤੋਂ ਪਹਿਲਾਂ ਲਿਖਦੇ ਹੋ ਤਾਂ ਤੁਹਾਨੂੰ ਹੋਰ ਵਿਚਾਰ ਮਿਲਦੇ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 вас появится больше идей, если СНАЧАЛА вы запишете все ужасные идеи.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Добићете више идеја ако ПРВО запишете све страшне идеје.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Waxaad helaysaa fikrado badan haddii aad qorto dhammaan fikradaha xunxun.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Obtendrás más ideas si escribes todas las ideas terribles PRIMERO.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bakal nampi langkung seueur ideu upami anjeun nyerat sadaya ideu anu pikasieuneun.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Unapata mawazo zaidi ikiwa utaandika mawazo yote mabaya KWANZA.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får fler idéer om du först skriver ner alla hemska idéer.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Makakakuha ka ng mas maraming ideya kung isusulat mo MUNA ang lahat ng kakila-kilabot na ideya.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எல்லா பயங்கரமான யோசனைகளையும் முதலில் எழுதினால் அதிக யோசனைகளைப் பெறுவீர்கள்.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คุณจะได้ไอเดียมากขึ้นหากคุณเขียนไอเดียแย่ๆ ทั้งหมดลงไปก่อน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Eğer önce tüm korkunç fikirleri yazarsanız daha fazla fikir edinirsiniz.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отримаєте більше ідей, якщо запишете всі жахливі ідеї ПЕРШИМ.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تمام خوفناک خیالات کو پہلے لکھتے ہیں تو آپ کو مزید آئیڈیاز ملتے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sẽ có nhiều ý tưởng hơn nếu trước tiên hãy viết ra tất cả những ý tưởng tồi tệ.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5a66d79b20_0_215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25a66d79b20_0_2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Another secret is NEVER stop writing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Një sekret tjetër është mos ndaloni së shkruari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ሌላው ሚስጥር መጻፍ ማቆም ፈጽሞ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سر آخر هو عدم التوقف عن الكتابة أبدًا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Մեկ այլ գաղտնիք՝ ԵՐԲԵՔ ՄԻ դադարեք գրել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 altre secret és NO deixar MAI d'escriure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另一个秘诀是永远不要停止写作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Een ander geheim is om NOOIT te stoppen met schrijven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راز دیگر این است که هرگز نوشتن را متوقف نکنید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 autre secret est de ne JAMAIS arrêter d'écrire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Ein weiteres Geheimnis ist, NIEMALS mit dem Schreiben aufzuhören.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બીજું રહસ્ય એ છે કે ક્યારેય લખવાનું બંધ ન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एक और रहस्य है कभी भी लिखना बंद न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 altro segreto è NON smettere MAI di scrivere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もう一つの秘密は、決して書くことをやめないことです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또 다른 비결은 절대 글쓰기를 멈추지 않는 것입니다.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Sirek din jî ew e ku tu carî dev ji nivîsandinê bernede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Rahsia lain ialah JANGAN berhenti menulis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എഴുത്ത് ഒരിക്കലും നിർത്തരുത് എന്നതാണ് മറ്റൊരു രഹസ്യം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अर्को रहस्य भनेको कहिल्यै लेख्न नरोक्नु 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بل راز دا دی چې هیڅکله د لیکلو مخه ونیسئ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Outro segredo é NUNCA parar de escrever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ਇਕ ਹੋਰ ਰਾਜ਼ ਹੈ ਲਿਖਣਾ ਬੰਦ ਨਾ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Еще один секрет — НИКОГДА не прекращайте писать.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Још једна тајна је НИКАДА не престаните да пишете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Sir kale ayaa ah WELIGAA ha joojin qoraalka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Otro secreto es NUNCA dejar de escribir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Rahasia sejen nyaeta NEVER eureun nulis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Siri nyingine ni KAMWE usiache kuandika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 annan hemlighet är att ALDRIG sluta skriva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isa pang sikreto ay HINDI huminto sa pagsusulat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இன்னொரு ரகசியம் எழுதுவதை நிறுத்தாதீர்கள்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ความลับอีกประการหนึ่งคืออย่าหยุดเขียน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Bir diğer sır ise ASLA yazmayı bırakmamaktır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Ще один секрет – НІКОЛИ не припиняйте писати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ایک اور راز یہ ہے کہ لکھنا بند نہ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Một bí mật khác là KHÔNG BAO GIỜ ngừng viết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2f5d22213a0_0_81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2f5d22213a0_0_8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Idea Generation: Practicing Fluency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Gjenerimi i ideve: Praktikimi i rrjedhshmërisë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የሃሳብ ማመንጨት፡ ቅልጥፍናን መለማመድ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توليد الأفكار: ممارسة الطلاقة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Գաղափարների ստեղծում. սահուն վարժեցում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Generació d'idees: practicar la fluïdesa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创意生成：练习流畅性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Ideeën genereren: vloeiendheid oefenen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تولید ایده: تمرین روانی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Génération d'idées : pratiquer la fluidité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Ideenfindung: Gewandtheit üben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આઈડિયા જનરેશન: પ્રેક્ટિસિંગ ફ્લુન્સી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विचार सृजन: प्रवाह का अभ्यास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Generazione di idee: praticare la fluidità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アイデア創出：流暢さの練習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아이디어 창출: 유창성 연습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Nifşa Îdea: Pratîzekirina Xweseriyê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Penjanaan Idea: Mempraktikkan Kefasihan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ആശയ ജനറേഷൻ: ഒഴുക്ക് പരിശീലിക്കുന്നു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आइडिया जेनेरेसन: अभ्यास प्रवाह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مفکورې تولید: روانی تمرین 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Geração de Ideias: Praticando a Fluência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ਆਈਡੀਆ ਜਨਰੇਸ਼ਨ: ਰਵਾਨਗੀ ਦਾ ਅਭਿਆਸ ਕਰਨਾ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Генерация идей: практика беглости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Генерисање идеја: Вежбање течности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Jiilka Fikradda: Ku celcelinta Faseexnimada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Generación de ideas: practicando la fluidez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Generasi Ide: Ngalatih Fluency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Kizazi cha Wazo: Kujizoeza Ufasaha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Idégenerering: Öva flytande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Pagbuo ng Ideya: Pagsasanay sa Katatasan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யோசனை உருவாக்கம்: சரளமாக பயிற்சி செய்தல்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การสร้างไอเดีย: การฝึกความคล่องแคล่ว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Fikir Üretme: Akıcılığı Uygulama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Генерація ідей: тренування вільного мовлення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آئیڈیا جنریشن: روانی کی مشق کرنا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Tạo ý tưởng: Luyện tập sự lưu loát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5a66d79b20_0_17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5a66d79b20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Work in progress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Puna në vazhdim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በሂደት ላይ ያለ ስራ</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العمل قيد التقدم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Աշխատանքն ընթացքի մեջ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Treball en curs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正在进行中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Werk in uitvoering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کار در حال انجام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Travaux en cours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 Arbeit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કામ ચાલુ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कार्य प्रगति पर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Lavori in corso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進行中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진행 중인 작업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Kar berdewam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Kerja sedang berjalan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പണി പുരോഗമിക്കുന്നു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 भइरहेको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کار روان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Trabalho em andamento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ਕੰਮ ਚੱਲ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Работа в процессе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Радови у току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Shaqada ayaa socota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Trabajo en progreso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Gawé dina kamajuan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Kazi inaendelea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Arbete pågår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Kasalukuyang ginagawa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வேலை நடந்து கொண்டிருக்கிறது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งานที่กำลังดำเนินการอยู่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Çalışma devam ediyor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Робота в процесі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کام جاری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Công việc đang tiến hành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11143140ed9_0_13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11143140ed9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10df18e0e6c_0_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10df18e0e6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1c56694f8a_0_5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1c56694f8a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What to expect: You should notice yourself slowing right down, but not quite as slow as detail work. Your shapes and sizes are still going to be bad, but a little better than last time. This is OK. You will notice that each area of shading is unique and different. You should still feel uncomfortable as you start making the switch from drawing mental schema to observing reality. You are not likely going to finish this if you are observing carefully. Shading gradients is hard.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Çfarë të presësh: Duhet ta vëreni veten duke u ngadalësuar menjëherë, por jo aq i ngadalshëm sa puna në detaje. Format dhe madhësitë tuaja do të jenë ende të këqija, por pak më të mira se herën e kaluar. Kjo është në rregull. Do të vini re se çdo zonë e hijes është unike dhe e ndryshme. Duhet të ndiheni ende të pakëndshme kur filloni të kaloni nga vizatimi i skemës mendore në vëzhgimin e realitetit. Nuk ka të ngjarë ta përfundoni këtë nëse po vëzhgoni me kujdes. Gradientët e hijes janë të vështira.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ምን መጠበቅ እንዳለቦት፡ እራስዎን በትክክል እየቀዘቀዙ እንዳለ ያስተውሉ ነገር ግን ዝርዝር ስራን ያህል ቀርፋፋ አይደለም። የእርስዎ ቅርጾች እና መጠኖች አሁንም መጥፎ ይሆናሉ፣ ግን ካለፈው ጊዜ ትንሽ የተሻሉ ናቸው። ይህ ደህና ነው። እያንዳንዱ የጥላ ቦታ ልዩ እና የተለየ መሆኑን ያስተውላሉ. የአዕምሮ እቅድን ከመሳል ወደ እውነታውን ለመመልከት መቀየር ሲጀምሩ አሁንም ምቾት ሊሰማዎት ይገባል. በጥንቃቄ እየተመለከቱ ከሆነ ይህንን መጨረስ አይችሉም። የግራዲየንቶችን ጥላ ማድረግ ከባድ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يمكن توقعه: ستلاحظ تباطؤًا في عملك، ولكن ليس بنفس بطء العمل التفصيلي. ستظل أشكالك وأحجامك سيئة، لكنها أفضل قليلًا من المرة السابقة. لا بأس بذلك. ستلاحظ أن كل منطقة تظليل فريدة ومختلفة. ستشعر ببعض عدم الارتياح عند بدء الانتقال من رسم المخطط الذهني إلى مراقبة الواقع. من غير المرجح أن تُنهي هذا العمل إذا كنت تُراقب بدقة. تدرجات التظليل صعبة.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Ինչ կարելի է ակնկալել. Դուք պետք է նկատեք, որ ինքներդ դանդաղում եք անմիջապես, բայց ոչ այնքան դանդաղ, որքան մանրամասն աշխատանքը: Ձեր ձևերն ու չափերը դեռ վատ են լինելու, բայց մի փոքր ավելի լավը, քան նախորդ անգամ: Սա լավ է: Դուք կնկատեք, որ ստվերավորման յուրաքանչյուր տարածք եզակի է և տարբեր: Դուք դեռ պետք է անհարմար զգաք, երբ սկսում եք անցում կատարել մտավոր սխեման նկարելուց դեպի իրականությունը դիտարկելու: Դուք, հավանաբար, չեք ավարտի սա, եթե ուշադիր հետևեք: Ստվերային գրադիենտները դժվար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Què esperar: hauríeu de notar que us alentiu, però no tan lent com el treball de detall. Les teves formes i mides encara seran dolentes, però una mica millors que la darrera vegada. Això està bé. Notareu que cada àrea d'ombrejat és única i diferent. Encara us hauríeu de sentir incòmode quan comenceu a canviar de dibuixar un esquema mental a observar la realitat. És probable que no acabeu això si observeu amb atenció. Els gradients d'ombrejat són difícils.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预期效果：你应该会发现自己的速度明显变慢了，但不像细节处理那么慢。你的形状和大小仍然会很糟糕，但比上次好一点。这没问题。你会注意到每个阴影区域都是独一无二的。当你开始从绘制心理图式转向观察现实时，你仍然会感到不自在。如果你观察仔细，你很可能无法完成这项工作。阴影渐变很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Wat je kunt verwachten: Je zult merken dat je langzamer wordt, maar niet zo langzaam als bij het detailwerk. Je vormen en maten zullen nog steeds slecht zijn, maar iets beter dan de vorige keer. Dat is oké. Je zult merken dat elk schaduwgebied uniek en anders is. Je zult je nog steeds ongemakkelijk voelen als je de overstap maakt van het tekenen van een mentaal schema naar het observeren van de realiteit. Je zult dit waarschijnlijk niet afmaken als je goed observeert. Het is lastig om gradiënten te arceren.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انتظار چه چیزی را داشته باشید: باید متوجه شوید که سرعت خود را به سرعت کاهش می دهید، اما نه به کندی کار جزئیات. شکل ها و اندازه های شما همچنان بد هستند، اما کمی بهتر از دفعه قبل هستند. این مشکلی ندارد. متوجه خواهید شد که هر ناحیه از سایه ها منحصر به فرد و متفاوت است. همچنان که شروع به تغییر از ترسیم طرحواره ذهنی به مشاهده واقعیت می کنید، هنوز هم باید احساس ناراحتی کنید. اگر با دقت مشاهده کنید، احتمالاً این کار را به پایان نخواهید رساند. شیب سایه سخت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À quoi s'attendre : Vous devriez constater un net ralentissement, mais pas autant que pour le travail de détail. Vos formes et vos tailles seront toujours médiocres, mais un peu meilleures que la dernière fois. Ce n'est pas grave. Vous remarquerez que chaque zone d'ombrage est unique et différente. Vous devriez encore ressentir une certaine gêne lorsque vous commencerez à passer du schéma mental à l'observation de la réalité. Vous n'arriverez probablement pas à terminer si vous observez attentivement. L'ombrage des dégradés est difficile.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Was Sie erwartet: Sie werden merken, dass Sie deutlich langsamer werden, aber nicht ganz so langsam wie bei der Detailarbeit. Ihre Formen und Größen werden immer noch schlecht sein, aber etwas besser als beim letzten Mal. Das ist ok. Sie werden feststellen, dass jede Schattierung einzigartig und anders ist. Sie sollten sich noch unwohl fühlen, wenn Sie beginnen, vom Zeichnen mentaler Schemata zur Beobachtung der Realität zu wechseln. Wenn Sie genau beobachten, werden Sie dies wahrscheinlich nicht schaffen. Schattierungen von Verläufen sind schwierig.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શું અપેક્ષા રાખવી: તમારે તમારી જાતને ધીમી પડી રહી હોવાનું જોવું જોઈએ, પરંતુ વિગતવાર કાર્ય જેટલું ધીમું નથી. તમારા આકારો અને કદ હજુ પણ ખરાબ રહેશે, પરંતુ છેલ્લી વખત કરતા થોડો સારો. આ બરાબર છે. તમે જોશો કે શેડિંગનો દરેક વિસ્તાર અનન્ય અને અલગ છે. જ્યારે તમે માનસિક સ્કીમા દોરવાથી વાસ્તવિકતાનું અવલોકન કરવા તરફ સ્વિચ કરવાનું શરૂ કરો ત્યારે તમારે હજુ પણ અસ્વસ્થતા અનુભવવી જોઈએ. જો તમે કાળજીપૂર્વક અવલોકન કરી રહ્યાં હોવ તો તમે આને પૂર્ણ કરી શકશો નહીં. શેડિંગ ગ્રેડિયન્ટ્સ મુશ્કેલ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क्या उम्मीद करें: आपको अपनी गति धीमी होती हुई महसूस होगी, लेकिन बारीक काम जितना धीमा नहीं। आपके आकार और आकृतियाँ अभी भी खराब होंगी, लेकिन पिछली बार से थोड़ी बेहतर होंगी। यह ठीक है। आप देखेंगे कि छायांकन का प्रत्येक क्षेत्र अनोखा और अलग है। मानसिक योजना बनाने से लेकर वास्तविकता का अवलोकन करने तक, आपको अभी भी असहज महसूस होना चाहिए। अगर आप ध्यान से देख रहे हैं तो आप इसे पूरा नहीं कर पाएँगे। ढालों का छायांकन कठिन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Cosa aspettarsi: dovresti notare un rallentamento, ma non così lento come nel lavoro di dettaglio. Le forme e le dimensioni saranno ancora scadenti, ma leggermente migliori rispetto all'ultima volta. Va bene. Noterai che ogni area di ombreggiatura è unica e diversa. Dovresti comunque sentirti a disagio mentre inizi a passare dal disegno di schemi mentali all'osservazione della realtà. Probabilmente non finirai questo se osservi attentamente. Ombreggiare i gradienti è difficile.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期待される効果：作業速度がかなり落ちていることに気づくはずですが、細かい作業ほど遅くはありません。形や大きさは依然として粗いままですが、前回よりは少し良くなっています。これで問題ありません。陰影の各部分がそれぞれ異なっていることに気づくでしょう。頭の中で図式を描くことから現実を観察することへと切り替え始めると、まだ違和感を感じるはずです。注意深く観察していると、おそらく完成させられないでしょう。陰影のグラデーションは難しい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예상 내용: 작업 속도가 상당히 느려지는 것을 느낄 수 있겠지만, 디테일 작업만큼 느리지는 않을 것입니다. 모양과 크기는 여전히 부족하지만, 지난번보다는 조금 나아질 것입니다. 괜찮습니다. 각 음영 영역이 독특하고 다르다는 것을 알게 될 것입니다. 머릿속의 도식을 그리는 것에서 현실을 관찰하는 것으로 전환하기 시작할 때 여전히 불편함을 느낄 것입니다. 주의 깊게 관찰한다면 이 작업을 완료하기 어려울 것입니다. 그라데이션 음영 처리는 어렵습니다.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Çi ku meriv li bendê ye: Divê hûn bala xwe bidin ku xwe rast hêdî hêdî hêdî hêdî hêdî hêdî hêdî hêdî hêdî hûr dibe. Şikl û mezinahiyên we hîn jî xirab dibin, lê ji ya paşîn hinekî çêtir. Ev baş e. Hûn ê bala xwe bidin ku her qada siya yekta û cûda ye. Gava ku hûn dest bi veguheztina ji xêzkirina şemaya derûnî berbi çavdêriya rastiyê dikin, divê hûn hîn jî nerehet bibin. Heke hûn bi baldarî çavdêriyê bikin, ne gengaz e ku hûn vê yekê biqedînin. Sazkirina gradientan dijwar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Perkara yang boleh dijangkakan: Anda sepatutnya perasan diri anda semakin perlahan, tetapi tidak selambat kerja terperinci. Bentuk dan saiz anda masih akan menjadi buruk, tetapi lebih baik sedikit daripada kali lepas. Ini OK. Anda akan melihat bahawa setiap kawasan teduhan adalah unik dan berbeza. Anda masih sepatutnya berasa tidak selesa semasa anda mula beralih daripada melukis skema mental kepada memerhati realiti. Anda mungkin tidak akan menyelesaikan ini jika anda memerhati dengan teliti. Kecerunan teduhan adalah sukar.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എന്താണ് പ്രതീക്ഷിക്കേണ്ടത്: നിങ്ങൾ സ്വയം മന്ദഗതിയിലാകുന്നത് ശ്രദ്ധിക്കേണ്ടതാണ്, പക്ഷേ വിശദമായ ജോലിയുടെ അത്രയും മന്ദഗതിയിലല്ല. നിങ്ങളുടെ ആകൃതികളും വലുപ്പങ്ങളും ഇപ്പോഴും മോശമായിരിക്കും, എന്നാൽ കഴിഞ്ഞ തവണത്തേക്കാൾ അൽപ്പം മികച്ചതാണ്. ഇത് ശരിയാണ്. ഷേഡിംഗിൻ്റെ ഓരോ മേഖലയും അദ്വിതീയവും വ്യത്യസ്തവുമാണെന്ന് നിങ്ങൾ ശ്രദ്ധിക്കും. മാനസിക സ്കീമ വരയ്ക്കുന്നതിൽ നിന്ന് യാഥാർത്ഥ്യത്തെ നിരീക്ഷിക്കുന്നതിലേക്ക് മാറാൻ തുടങ്ങുമ്പോൾ നിങ്ങൾക്ക് ഇപ്പോഴും അസ്വസ്ഥത അനുഭവപ്പെടണം. നിങ്ങൾ ശ്രദ്ധാപൂർവ്വം നിരീക്ഷിച്ചാൽ നിങ്ങൾ ഇത് പൂർത്തിയാക്കാൻ പോകുന്നില്ല. ഷേഡിംഗ് ഗ്രേഡിയൻ്റ് ബുദ്ധിമുട്ടാണ്.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 आशा गर्ने: तपाईंले आफैलाई ढिलो भएको देख्नुपर्छ, तर विस्तृत कार्यको रूपमा ढिलो हुँदैन। तपाईंको आकार र आकार अझै पनि खराब हुन गइरहेको छ, तर पछिल्लो समय भन्दा अलि राम्रो। यो ठीक छ। तपाईंले याद गर्नुहुनेछ कि छायांकनको प्रत्येक क्षेत्र अद्वितीय र फरक छ। तपाईले अझै पनि असहज महसुस गर्नुपर्दछ किनकि तपाईले मानसिक स्कीमा कोर्नबाट वास्तविकता अवलोकन गर्न स्विच गर्न सुरु गर्नुहुन्छ। यदि तपाइँ सावधानीपूर्वक अवलोकन गर्दै हुनुहुन्छ भने तपाइँ यसलाई समाप्त गर्न सम्भव छैन। ढाँचा छायांकन गाह्रो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څه تمه لرئ: تاسو باید خپل ځان په سمه توګه ورو ورو ګورئ، مګر د تفصیل کار په څیر سست نه وي. ستاسو شکلونه او اندازې لاهم خرابې دي، مګر د تیر ځل په پرتله لږ ښه. دا سمه ده. تاسو به وګورئ چې د سیوري هره ساحه ځانګړې او توپیر لري. تاسو باید لاهم د نارامۍ احساس وکړئ ځکه چې تاسو د ذهني سکیما له انځور کولو څخه د واقعیت لیدلو ته سویچ پیل کوئ. تاسو احتمال نه لرئ چې دا پای ته ورسیږئ که تاسو په دقت سره مشاهده کوئ. د سیوري درجه بندي سخته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 que esperar: Você deve notar que está diminuindo o ritmo, mas não tanto quanto o trabalho de detalhes. Suas formas e tamanhos ainda estarão ruins, mas um pouco melhores do que da última vez. Isso é normal. Você notará que cada área de sombreamento é única e diferente. Você ainda deve se sentir desconfortável ao começar a fazer a transição do desenho de esquemas mentais para a observação da realidade. Provavelmente você não terminará isso se estiver observando com atenção. Sombrear gradientes é difícil.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 ਉਮੀਦ ਕਰਨੀ ਹੈ: ਤੁਹਾਨੂੰ ਆਪਣੇ ਆਪ ਨੂੰ ਹੌਲੀ-ਹੌਲੀ ਧਿਆਨ ਦੇਣਾ ਚਾਹੀਦਾ ਹੈ, ਪਰ ਵੇਰਵੇ ਦੇ ਕੰਮ ਜਿੰਨਾ ਹੌਲੀ ਨਹੀਂ। ਤੁਹਾਡੇ ਆਕਾਰ ਅਤੇ ਆਕਾਰ ਅਜੇ ਵੀ ਖਰਾਬ ਹੋਣ ਜਾ ਰਹੇ ਹਨ, ਪਰ ਪਿਛਲੀ ਵਾਰ ਨਾਲੋਂ ਥੋੜ੍ਹਾ ਵਧੀਆ। ਇਹ ਠੀਕ ਹੈ। ਤੁਸੀਂ ਵੇਖੋਗੇ ਕਿ ਸ਼ੇਡਿੰਗ ਦਾ ਹਰ ਖੇਤਰ ਵਿਲੱਖਣ ਅਤੇ ਵੱਖਰਾ ਹੈ। ਤੁਹਾਨੂੰ ਅਜੇ ਵੀ ਅਸੁਵਿਧਾਜਨਕ ਮਹਿਸੂਸ ਕਰਨਾ ਚਾਹੀਦਾ ਹੈ ਕਿਉਂਕਿ ਤੁਸੀਂ ਮਾਨਸਿਕ ਸਕੀਮਾ ਬਣਾਉਣ ਤੋਂ ਲੈ ਕੇ ਅਸਲੀਅਤ ਨੂੰ ਵੇਖਣ ਲਈ ਸਵਿੱਚ ਕਰਨਾ ਸ਼ੁਰੂ ਕਰਦੇ ਹੋ। ਜੇਕਰ ਤੁਸੀਂ ਧਿਆਨ ਨਾਲ ਦੇਖ ਰਹੇ ਹੋ ਤਾਂ ਤੁਸੀਂ ਇਸ ਨੂੰ ਪੂਰਾ ਕਰਨ ਦੀ ਸੰਭਾਵਨਾ ਨਹੀਂ ਹੈ। ਗ੍ਰੇਡੀਐਂਟ ਨੂੰ ਰੰਗਤ ਕਰਨਾ ਔਖਾ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Чего ожидать: Вы заметите, что начинаете работать медленнее, но не так медленно, как при работе с деталями. Ваши формы и размеры всё ещё будут плохими, но немного лучше, чем в прошлый раз. Это нормально. Вы заметите, что каждая область штриховки уникальна и неповторима. Вы всё равно будете чувствовать себя некомфортно, переходя от рисования мысленной схемы к наблюдению за реальностью. Вы вряд ли доведёте рисование до конца, если будете внимательно наблюдать. Штриховка градиентов — сложная задача.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Шта очекивати: Требало би да приметите да успоравате одмах, али не тако споро као рад са детаљима. Ваши облици и величине ће и даље бити лоши, али мало бољи него прошли пут. Ово је ОК. Приметићете да је свака област сенчења јединствена и другачија. И даље би требало да се осећате непријатно док почнете да прелазите са цртања менталне шеме на посматрање стварности. Нећете вероватно завршити ово ако пажљиво посматрате. Сенчење градијената је тешко.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 la filayo: Waa inaad dareentaa inaad isla markiiba gaabinayso, laakiin maaha mid u gaabis ah sida tafatirka shaqada. Qaababkaaga iyo cabbiradaadu wali way xumaanayaan, laakiin wax yar ayay ka fiicnaan doonaan sidii hore. Tani waa OK Waxaad ogaan doontaa in aag kasta oo hadhku yahay mid gaar ah oo ka duwan. Waa inaad weli dareentaa raaxo la'aan markaad bilaabayso inaad ka beddesho sawir-qaadista maskaxda una fiirsato xaqiiqada. Uma badna inaad dhammayso kan haddii aad si taxadar leh u fiirsanayso. Hooska hoostiisa waa adag tahay.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Qué esperar: Deberías notar que vas más despacio, pero no tanto como con el trabajo de detalle. Las formas y los tamaños seguirán siendo malos, pero un poco mejores que la última vez. No pasa nada. Notarás que cada área de sombreado es única y diferente. Deberías sentirte incómodo al pasar de dibujar esquemas mentales a observar la realidad. Es probable que no termines esto si observas con atención. Sombrear degradados es difícil.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Naon anu bakal diarepkeun: Anjeun kedah perhatikeun diri anjeun ngalambatkeun, tapi henteu langkung laun sapertos karya jéntré. Bentuk sareng ukuran anjeun masih bakal goréng, tapi langkung saé tibatan waktos ka tukang. Ieu OK. Anjeun bakal perhatikeun yén unggal daérah shading unik sareng béda. Anjeun masih kedah ngaraos teu nyaman nalika anjeun ngamimitian ngalih tina ngagambar skéma méntal pikeun niténan kanyataan. Anjeun teu dipikaresep bakal rengse ieu lamun anjeun observasi taliti. Gradién shading téh teuas.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Nini cha kutarajia: Unapaswa kujiona unapunguza kasi, lakini sio polepole kama kazi ya kina. Maumbo na saizi zako bado zitakuwa mbaya, lakini bora zaidi kuliko mara ya mwisho. Hii ni sawa. Utaona kwamba kila eneo la kivuli ni la kipekee na tofauti. Bado unapaswa kujisikia vibaya unapoanza kubadili kutoka kuchora schema ya kiakili hadi kutazama ukweli. Huna uwezekano wa kumaliza hili ikiwa unatazama kwa makini. Gradients za kivuli ni ngumu.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Vad du kan förvänta dig: Du bör märka att du saktar ner direkt, men inte riktigt lika långsam som detaljarbete. Dina former och storlekar kommer fortfarande att vara dåliga, men lite bättre än förra gången. Det här är OK. Du kommer att märka att varje område av skuggning är unikt och annorlunda. Du bör fortfarande känna dig obekväm när du börjar byta från att rita mentala scheman till att observera verkligheten. Du kommer sannolikt inte att avsluta detta om du observerar noggrant. Skuggning av gradienter är svårt.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Ano ang aasahan: Dapat mong mapansin ang iyong sarili na bumagal, ngunit hindi kasingbagal ng paggawa ng detalye. Magiging masama pa rin ang iyong mga hugis at sukat, ngunit mas maganda ng kaunti kaysa sa huling pagkakataon. Ito ay OK. Mapapansin mo na ang bawat lugar ng pagtatabing ay natatangi at naiiba. Dapat ay hindi ka pa rin komportable habang nagsisimula kang lumipat mula sa pagguhit ng mental schema patungo sa pagmamasid sa katotohanan. Malamang na hindi mo ito matatapos kung nagmamatyag kang mabuti. Mahirap ang shading gradients.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எதிர்பார்ப்பது என்ன: நீங்கள் மெதுவாகச் செயல்படுவதை நீங்கள் கவனிக்க வேண்டும், ஆனால் விவரம் வேலை செய்வது போல் மெதுவாக இல்லை. உங்கள் வடிவங்களும் அளவுகளும் இன்னும் மோசமாக இருக்கும், ஆனால் கடந்த முறையை விட சற்று சிறப்பாக இருக்கும். இது சரி. நிழலின் ஒவ்வொரு பகுதியும் தனித்துவமானது மற்றும் வித்தியாசமானது என்பதை நீங்கள் கவனிப்பீர்கள். மனத் திட்டத்தை வரைவதிலிருந்து யதார்த்தத்தைக் கவனிப்பதற்கு மாறத் தொடங்கும் போது நீங்கள் இன்னும் சங்கடமாக உணர வேண்டும். நீங்கள் கவனமாகக் கவனித்தால் இதை நீங்கள் முடிக்கப் போவதில்லை. சாய்வுகளை நிழலிடுவது கடினம்.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สิ่งที่คาดหวัง: คุณจะสังเกตเห็นว่าตัวเองทำงานช้าลงเล็กน้อย แต่ยังไม่ช้าเท่ากับงานรายละเอียด รูปทรงและขนาดของคุณยังคงไม่ดีนัก แต่ดีขึ้นเล็กน้อยกว่าครั้งที่แล้ว ซึ่งไม่เป็นไร คุณจะสังเกตเห็นว่าแต่ละส่วนของการลงเงามีความเฉพาะตัวและแตกต่างกัน คุณควรจะยังรู้สึกไม่สบายใจเมื่อเริ่มเปลี่ยนจากการวาดโครงร่างในใจไปสู่การสังเกตความเป็นจริง คุณไม่น่าจะทำสิ่งนี้เสร็จได้หากคุณสังเกตอย่างระมัดระวัง การไล่เฉดสีเป็นเรื่องยาก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Neler beklemelisiniz: Yavaşladığınızı fark edeceksiniz, ancak detay çalışmalarındaki kadar yavaş olmayacak. Şekilleriniz ve boyutlarınız yine de kötü olacak, ancak geçen seferkinden biraz daha iyi. Bu sorun değil. Her gölgelendirme alanının benzersiz ve farklı olduğunu fark edeceksiniz. Zihinsel şemayı çizmekten gerçeği gözlemlemeye geçiş yapmaya başladığınızda yine de rahatsız hissedeceksiniz. Dikkatlice gözlemlerseniz, bunu muhtemelen bitiremeyeceksiniz. Ton geçişlerini gölgelendirmek zordur.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Чого очікувати: ви маєте помітити, що сповільнюєтеся, але не так повільно, як деталізована робота. Ваші форми та розміри все ще будуть поганими, але трохи кращими, ніж минулого разу. Це нормально. Ви помітите, що кожна область затінення є унікальною та різною. Ви все ще повинні почуватися незручно, коли починаєте перемикатися від малювання ментальної схеми до спостереження за реальністю. Ви навряд чи закінчите це, якщо будете уважно спостерігати. Затінювати градієнти важко.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کیا توقع کریں: آپ کو اپنے آپ کو آہستہ آہستہ محسوس کرنا چاہئے، لیکن تفصیل کے کام کی طرح سست نہیں۔ آپ کی شکلیں اور سائز اب بھی خراب ہوں گے، لیکن پچھلی بار سے تھوڑا بہتر۔ یہ ٹھیک ہے۔ آپ دیکھیں گے کہ شیڈنگ کا ہر علاقہ منفرد اور مختلف ہے۔ آپ کو اب بھی بے چینی محسوس کرنی چاہیے کیونکہ آپ ذہنی اسکیما ڈرائنگ سے حقیقت کا مشاہدہ کرنے کے لیے سوئچ کرنا شروع کر دیتے ہیں۔ اگر آپ غور سے مشاہدہ کر رہے ہیں تو آپ اس کو ختم کرنے کا امکان نہیں رکھتے۔ شیڈنگ گریڈینٹ مشکل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Điều gì sẽ xảy ra: Bạn sẽ nhận thấy mình đang chậm lại, nhưng không chậm đến mức phải làm chi tiết. Hình dạng và kích thước của bạn vẫn sẽ kém, nhưng đã tốt hơn một chút so với lần trước. Điều này không sao cả. Bạn sẽ nhận thấy mỗi vùng tô bóng đều độc đáo và khác biệt. Bạn vẫn nên cảm thấy không thoải mái khi bắt đầu chuyển từ việc vẽ sơ đồ trong đầu sang quan sát thực tế. Bạn có thể sẽ không hoàn thành việc này nếu bạn quan sát kỹ lưỡng. Việc tô bóng chuyển màu rất khó.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3301405f00_0_19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3301405f00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3301405f00_0_20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3301405f00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7dd2878b1d_0_9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7dd2878b1d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7dd2878b1d_0_10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7dd2878b1d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4eb9098133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4eb909813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5a66d79b20_0_27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5a66d79b20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create detail by looking closely at the bumps, lines and curves on the edges of things.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 krijojmë detaje duke parë nga afër gungat, linjat dhe kthesat në skajet e gjërave.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በነገሮች ጠርዝ ላይ ያሉትን እብጠቶች፣ መስመሮች እና ኩርባዎች በቅርበት በመመልከት ዝርዝር ሁኔታን እንፈጥራለን።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نحن نصنع التفاصيل من خلال النظر عن كثب إلى النتوءات والخطوط والمنحنيات على حواف الأشياء.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Մենք դետալներ ենք ստեղծում՝ ուշադիր նայելով իրերի եզրերին գտնվող բլթակներին, գծերին և կորերին: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Creem detall mirant de prop els cops, les línies i les corbes a les vores de les coses.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我们通过仔细观察事物边缘的凸起、线条和曲线来创造细节。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Wij creëren details door goed te kijken naar de bobbels, lijnen en rondingen aan de randen van dingen.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جزئیات را با نگاه دقیق به برجستگی ها، خطوط و منحنی های لبه اشیا ایجاد می کنیم.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Nous créons des détails en observant attentivement les bosses, les lignes et les courbes sur les bords des objets.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Wir erstellen Details, indem wir uns die Unebenheiten, Linien und Kurven an den Kanten der Dinge genau ansehen.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વસ્તુઓની કિનારીઓ પરના બમ્પ્સ, રેખાઓ અને વળાંકોને નજીકથી જોઈને અમે વિગતો બનાવીએ છીએ.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चीजों के किनारों पर उभरे उभारों, रेखाओं और मोड़ों को बारीकी से देखकर विवरण तैयार करते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Creiamo dettagli osservando attentamente le irregolarità, le linee e le curve sui bordi degli oggetti.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私たちは、物の端にある突起、線、曲線をよく観察して詳細を作成します。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우리는 사물의 가장자리에 있는 울퉁불퉁한 부분, 선, 곡선을 자세히 살펴보며 세부 사항을 만듭니다.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 hûrgulî diafirînin bi lênihêrîna ji nêz ve li kulm, xêz û kelûpelên li keviya tiştan.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mencipta perincian dengan melihat dengan teliti pada bonggol, garisan dan lengkung di tepi sesuatu.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വസ്തുക്കളുടെ അരികുകളിലെ ബമ്പുകൾ, ലൈനുകൾ, വളവുകൾ എന്നിവ സൂക്ഷ്മമായി പരിശോധിച്ച് ഞങ്ങൾ വിശദാംശങ്ങൾ സൃഷ്ടിക്കുന്നു.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चीजहरूको किनारमा बम्पहरू, रेखाहरू र वक्रहरूलाई नजिकबाट हेरेर विवरण सिर्जना गर्छौं।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موږ د شیانو په څنډو کې ډنډونو ، لینونو او منحني کیدو ته له نږدې لیدو سره توضیحات رامینځته کوو.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Criamos detalhes observando atentamente as saliências, linhas e curvas nas bordas das coisas.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ਅਸੀਂ ਚੀਜ਼ਾਂ ਦੇ ਕਿਨਾਰਿਆਂ 'ਤੇ ਬੰਪਾਂ, ਰੇਖਾਵਾਂ ਅਤੇ ਕਰਵਾਂ ਨੂੰ ਨੇੜਿਓਂ ਦੇਖ ਕੇ ਵੇਰਵੇ ਬਣਾਉਂਦੇ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Мы создаем детали, внимательно изучая неровности, линии и изгибы на краях предметов.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Стварамо детаље тако што пажљиво посматрамо избочине, линије и кривине на ивицама ствари.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Waxaan abuurnaa faahfaahin annagoo si dhow u eegayna kuuskuusyada, xariiqyada iyo qaloocyada cidhifyada waxyaalaha.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Creamos detalles observando de cerca los bultos, líneas y curvas en los bordes de las cosas.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Urang nyieun detil ku pilari raket dina nabrak, garis tur kurva dina edges hal.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Tunaunda maelezo kwa kuangalia kwa karibu matuta, mistari na mikunjo kwenye kingo za vitu.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 skapar detaljer genom att titta noga på gupp, linjer och kurvor på kanterna på saker.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Gumagawa kami ng detalye sa pamamagitan ng pagtinging mabuti sa mga bumps, lines at curves sa mga gilid ng mga bagay.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விஷயங்களின் விளிம்புகளில் உள்ள புடைப்புகள், கோடுகள் மற்றும் வளைவுகளை உன்னிப்பாகப் பார்த்து விவரங்களை உருவாக்குகிறோம்.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เราสร้างรายละเอียดโดยการสังเกตอย่างใกล้ชิดที่จุดนูน เส้น และเส้นโค้งบนขอบของสิ่งต่างๆ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Nesnelerin kenarlarındaki çıkıntılara, çizgilere ve eğrilere yakından bakarak detay yaratırız.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Ми створюємо деталі, уважно розглядаючи нерівності, лінії та вигини на краях речей.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ہم چیزوں کے کناروں پر ٹکڑوں، لکیروں اور منحنی خطوط کو قریب سے دیکھ کر تفصیل بناتے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Chúng ta tạo ra các chi tiết bằng cách quan sát kỹ các vết lồi, đường thẳng và đường cong ở các cạnh của vật thể.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3807170"/>
            <a:ext cx="443589" cy="140843"/>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1321067"/>
            <a:ext cx="7801500" cy="23067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4233168"/>
            <a:ext cx="78015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43045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55" name="Shape 55"/>
        <p:cNvGrpSpPr/>
        <p:nvPr/>
      </p:nvGrpSpPr>
      <p:grpSpPr>
        <a:xfrm>
          <a:off x="0" y="0"/>
          <a:ext cx="0" cy="0"/>
          <a:chOff x="0" y="0"/>
          <a:chExt cx="0" cy="0"/>
        </a:xfrm>
      </p:grpSpPr>
      <p:sp>
        <p:nvSpPr>
          <p:cNvPr id="56" name="Google Shape;56;p13"/>
          <p:cNvSpPr txBox="1"/>
          <p:nvPr>
            <p:ph type="title"/>
          </p:nvPr>
        </p:nvSpPr>
        <p:spPr>
          <a:xfrm>
            <a:off x="623888" y="1709738"/>
            <a:ext cx="7886700" cy="28527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3000"/>
              <a:buNone/>
              <a:defRPr b="0" i="0" sz="60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9pPr>
          </a:lstStyle>
          <a:p/>
        </p:txBody>
      </p:sp>
      <p:sp>
        <p:nvSpPr>
          <p:cNvPr id="57" name="Google Shape;57;p13"/>
          <p:cNvSpPr txBox="1"/>
          <p:nvPr>
            <p:ph idx="1" type="body"/>
          </p:nvPr>
        </p:nvSpPr>
        <p:spPr>
          <a:xfrm>
            <a:off x="623888" y="4589463"/>
            <a:ext cx="7886700" cy="15003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chemeClr val="dk1"/>
              </a:buClr>
              <a:buSzPts val="1800"/>
              <a:buFont typeface="Arial"/>
              <a:buNone/>
              <a:defRPr b="0"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6pPr>
            <a:lvl7pPr indent="-228600" lvl="6" marL="3200400" marR="0" rtl="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7pPr>
            <a:lvl8pPr indent="-228600" lvl="7" marL="3657600" marR="0" rtl="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8pPr>
            <a:lvl9pPr indent="-228600" lvl="8" marL="4114800" marR="0" rtl="0" algn="l">
              <a:lnSpc>
                <a:spcPct val="90000"/>
              </a:lnSpc>
              <a:spcBef>
                <a:spcPts val="1600"/>
              </a:spcBef>
              <a:spcAft>
                <a:spcPts val="1600"/>
              </a:spcAft>
              <a:buClr>
                <a:schemeClr val="dk1"/>
              </a:buClr>
              <a:buSzPts val="1400"/>
              <a:buFont typeface="Arial"/>
              <a:buNone/>
              <a:defRPr b="0" i="0" sz="1600" u="none" cap="none" strike="noStrike">
                <a:solidFill>
                  <a:schemeClr val="dk1"/>
                </a:solidFill>
                <a:latin typeface="Arial"/>
                <a:ea typeface="Arial"/>
                <a:cs typeface="Arial"/>
                <a:sym typeface="Arial"/>
              </a:defRPr>
            </a:lvl9pPr>
          </a:lstStyle>
          <a:p/>
        </p:txBody>
      </p:sp>
      <p:sp>
        <p:nvSpPr>
          <p:cNvPr id="58" name="Google Shape;58;p13"/>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9" name="Google Shape;59;p13"/>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0" name="Google Shape;60;p13"/>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5" name="Shape 65"/>
        <p:cNvGrpSpPr/>
        <p:nvPr/>
      </p:nvGrpSpPr>
      <p:grpSpPr>
        <a:xfrm>
          <a:off x="0" y="0"/>
          <a:ext cx="0" cy="0"/>
          <a:chOff x="0" y="0"/>
          <a:chExt cx="0" cy="0"/>
        </a:xfrm>
      </p:grpSpPr>
      <p:grpSp>
        <p:nvGrpSpPr>
          <p:cNvPr id="66" name="Google Shape;66;p15"/>
          <p:cNvGrpSpPr/>
          <p:nvPr/>
        </p:nvGrpSpPr>
        <p:grpSpPr>
          <a:xfrm>
            <a:off x="4350279" y="3807170"/>
            <a:ext cx="443589" cy="140843"/>
            <a:chOff x="4137525" y="2915950"/>
            <a:chExt cx="869100" cy="207000"/>
          </a:xfrm>
        </p:grpSpPr>
        <p:sp>
          <p:nvSpPr>
            <p:cNvPr id="67" name="Google Shape;67;p15"/>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5"/>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5"/>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 name="Google Shape;70;p15"/>
          <p:cNvSpPr txBox="1"/>
          <p:nvPr>
            <p:ph type="ctrTitle"/>
          </p:nvPr>
        </p:nvSpPr>
        <p:spPr>
          <a:xfrm>
            <a:off x="671258" y="1321067"/>
            <a:ext cx="7801500" cy="23067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71" name="Google Shape;71;p15"/>
          <p:cNvSpPr txBox="1"/>
          <p:nvPr>
            <p:ph idx="1" type="subTitle"/>
          </p:nvPr>
        </p:nvSpPr>
        <p:spPr>
          <a:xfrm>
            <a:off x="671250" y="4233168"/>
            <a:ext cx="78015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2" name="Google Shape;72;p15"/>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3" name="Shape 73"/>
        <p:cNvGrpSpPr/>
        <p:nvPr/>
      </p:nvGrpSpPr>
      <p:grpSpPr>
        <a:xfrm>
          <a:off x="0" y="0"/>
          <a:ext cx="0" cy="0"/>
          <a:chOff x="0" y="0"/>
          <a:chExt cx="0" cy="0"/>
        </a:xfrm>
      </p:grpSpPr>
      <p:sp>
        <p:nvSpPr>
          <p:cNvPr id="74" name="Google Shape;74;p16"/>
          <p:cNvSpPr txBox="1"/>
          <p:nvPr>
            <p:ph type="title"/>
          </p:nvPr>
        </p:nvSpPr>
        <p:spPr>
          <a:xfrm>
            <a:off x="671250" y="2855000"/>
            <a:ext cx="7852200" cy="11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75" name="Google Shape;75;p16"/>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6" name="Shape 76"/>
        <p:cNvGrpSpPr/>
        <p:nvPr/>
      </p:nvGrpSpPr>
      <p:grpSpPr>
        <a:xfrm>
          <a:off x="0" y="0"/>
          <a:ext cx="0" cy="0"/>
          <a:chOff x="0" y="0"/>
          <a:chExt cx="0" cy="0"/>
        </a:xfrm>
      </p:grpSpPr>
      <p:sp>
        <p:nvSpPr>
          <p:cNvPr id="77" name="Google Shape;77;p17"/>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78" name="Google Shape;78;p17"/>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9" name="Google Shape;79;p17"/>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0" name="Shape 80"/>
        <p:cNvGrpSpPr/>
        <p:nvPr/>
      </p:nvGrpSpPr>
      <p:grpSpPr>
        <a:xfrm>
          <a:off x="0" y="0"/>
          <a:ext cx="0" cy="0"/>
          <a:chOff x="0" y="0"/>
          <a:chExt cx="0" cy="0"/>
        </a:xfrm>
      </p:grpSpPr>
      <p:sp>
        <p:nvSpPr>
          <p:cNvPr id="81" name="Google Shape;81;p18"/>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2" name="Google Shape;82;p18"/>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3" name="Google Shape;83;p18"/>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4" name="Google Shape;84;p18"/>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p19"/>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7" name="Google Shape;87;p19"/>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8" name="Shape 88"/>
        <p:cNvGrpSpPr/>
        <p:nvPr/>
      </p:nvGrpSpPr>
      <p:grpSpPr>
        <a:xfrm>
          <a:off x="0" y="0"/>
          <a:ext cx="0" cy="0"/>
          <a:chOff x="0" y="0"/>
          <a:chExt cx="0" cy="0"/>
        </a:xfrm>
      </p:grpSpPr>
      <p:sp>
        <p:nvSpPr>
          <p:cNvPr id="89" name="Google Shape;89;p20"/>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0" name="Google Shape;90;p20"/>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1" name="Google Shape;91;p20"/>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92" name="Shape 92"/>
        <p:cNvGrpSpPr/>
        <p:nvPr/>
      </p:nvGrpSpPr>
      <p:grpSpPr>
        <a:xfrm>
          <a:off x="0" y="0"/>
          <a:ext cx="0" cy="0"/>
          <a:chOff x="0" y="0"/>
          <a:chExt cx="0" cy="0"/>
        </a:xfrm>
      </p:grpSpPr>
      <p:sp>
        <p:nvSpPr>
          <p:cNvPr id="93" name="Google Shape;93;p21"/>
          <p:cNvSpPr txBox="1"/>
          <p:nvPr>
            <p:ph type="title"/>
          </p:nvPr>
        </p:nvSpPr>
        <p:spPr>
          <a:xfrm>
            <a:off x="490250" y="701800"/>
            <a:ext cx="6227100" cy="5454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94" name="Google Shape;94;p21"/>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855000"/>
            <a:ext cx="7852200" cy="1148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5" name="Shape 95"/>
        <p:cNvGrpSpPr/>
        <p:nvPr/>
      </p:nvGrpSpPr>
      <p:grpSpPr>
        <a:xfrm>
          <a:off x="0" y="0"/>
          <a:ext cx="0" cy="0"/>
          <a:chOff x="0" y="0"/>
          <a:chExt cx="0" cy="0"/>
        </a:xfrm>
      </p:grpSpPr>
      <p:sp>
        <p:nvSpPr>
          <p:cNvPr id="96" name="Google Shape;96;p22"/>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7" name="Google Shape;97;p22"/>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98" name="Google Shape;98;p22"/>
          <p:cNvSpPr txBox="1"/>
          <p:nvPr>
            <p:ph type="title"/>
          </p:nvPr>
        </p:nvSpPr>
        <p:spPr>
          <a:xfrm>
            <a:off x="265500" y="1441867"/>
            <a:ext cx="4045200" cy="228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99" name="Google Shape;99;p22"/>
          <p:cNvSpPr txBox="1"/>
          <p:nvPr>
            <p:ph idx="1" type="subTitle"/>
          </p:nvPr>
        </p:nvSpPr>
        <p:spPr>
          <a:xfrm>
            <a:off x="265500" y="3793601"/>
            <a:ext cx="4045200" cy="1794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100" name="Google Shape;100;p22"/>
          <p:cNvSpPr txBox="1"/>
          <p:nvPr>
            <p:ph idx="2" type="body"/>
          </p:nvPr>
        </p:nvSpPr>
        <p:spPr>
          <a:xfrm>
            <a:off x="4939500" y="965600"/>
            <a:ext cx="38370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101" name="Google Shape;101;p22"/>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2" name="Shape 102"/>
        <p:cNvGrpSpPr/>
        <p:nvPr/>
      </p:nvGrpSpPr>
      <p:grpSpPr>
        <a:xfrm>
          <a:off x="0" y="0"/>
          <a:ext cx="0" cy="0"/>
          <a:chOff x="0" y="0"/>
          <a:chExt cx="0" cy="0"/>
        </a:xfrm>
      </p:grpSpPr>
      <p:sp>
        <p:nvSpPr>
          <p:cNvPr id="103" name="Google Shape;103;p23"/>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104" name="Google Shape;104;p23"/>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sp>
        <p:nvSpPr>
          <p:cNvPr id="106" name="Google Shape;106;p24"/>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7" name="Google Shape;107;p24"/>
          <p:cNvSpPr txBox="1"/>
          <p:nvPr>
            <p:ph idx="1" type="body"/>
          </p:nvPr>
        </p:nvSpPr>
        <p:spPr>
          <a:xfrm>
            <a:off x="311700" y="43045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08" name="Google Shape;108;p24"/>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9" name="Shape 109"/>
        <p:cNvGrpSpPr/>
        <p:nvPr/>
      </p:nvGrpSpPr>
      <p:grpSpPr>
        <a:xfrm>
          <a:off x="0" y="0"/>
          <a:ext cx="0" cy="0"/>
          <a:chOff x="0" y="0"/>
          <a:chExt cx="0" cy="0"/>
        </a:xfrm>
      </p:grpSpPr>
      <p:sp>
        <p:nvSpPr>
          <p:cNvPr id="110" name="Google Shape;110;p25"/>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701800"/>
            <a:ext cx="6227100" cy="54543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441867"/>
            <a:ext cx="4045200" cy="2280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3793601"/>
            <a:ext cx="4045200" cy="1794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965600"/>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61" name="Shape 61"/>
        <p:cNvGrpSpPr/>
        <p:nvPr/>
      </p:nvGrpSpPr>
      <p:grpSpPr>
        <a:xfrm>
          <a:off x="0" y="0"/>
          <a:ext cx="0" cy="0"/>
          <a:chOff x="0" y="0"/>
          <a:chExt cx="0" cy="0"/>
        </a:xfrm>
      </p:grpSpPr>
      <p:sp>
        <p:nvSpPr>
          <p:cNvPr id="62" name="Google Shape;62;p14"/>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63" name="Google Shape;63;p14"/>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64" name="Google Shape;64;p14"/>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3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1" Type="http://schemas.openxmlformats.org/officeDocument/2006/relationships/image" Target="../media/image27.jpg"/><Relationship Id="rId10" Type="http://schemas.openxmlformats.org/officeDocument/2006/relationships/image" Target="../media/image7.jpg"/><Relationship Id="rId13" Type="http://schemas.openxmlformats.org/officeDocument/2006/relationships/image" Target="../media/image9.jpg"/><Relationship Id="rId12" Type="http://schemas.openxmlformats.org/officeDocument/2006/relationships/image" Target="../media/image10.jpg"/><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8.jpg"/><Relationship Id="rId4" Type="http://schemas.openxmlformats.org/officeDocument/2006/relationships/image" Target="../media/image14.jpg"/><Relationship Id="rId9" Type="http://schemas.openxmlformats.org/officeDocument/2006/relationships/image" Target="../media/image6.jpg"/><Relationship Id="rId14" Type="http://schemas.openxmlformats.org/officeDocument/2006/relationships/image" Target="../media/image28.jpg"/><Relationship Id="rId5" Type="http://schemas.openxmlformats.org/officeDocument/2006/relationships/image" Target="../media/image11.jpg"/><Relationship Id="rId6" Type="http://schemas.openxmlformats.org/officeDocument/2006/relationships/image" Target="../media/image8.jpg"/><Relationship Id="rId7" Type="http://schemas.openxmlformats.org/officeDocument/2006/relationships/image" Target="../media/image16.jpg"/><Relationship Id="rId8"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1" Type="http://schemas.openxmlformats.org/officeDocument/2006/relationships/image" Target="../media/image23.jpg"/><Relationship Id="rId10" Type="http://schemas.openxmlformats.org/officeDocument/2006/relationships/image" Target="../media/image38.jpg"/><Relationship Id="rId13" Type="http://schemas.openxmlformats.org/officeDocument/2006/relationships/image" Target="../media/image22.jpg"/><Relationship Id="rId12" Type="http://schemas.openxmlformats.org/officeDocument/2006/relationships/image" Target="../media/image19.jpg"/><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13.jpg"/><Relationship Id="rId4" Type="http://schemas.openxmlformats.org/officeDocument/2006/relationships/image" Target="../media/image20.jpg"/><Relationship Id="rId9" Type="http://schemas.openxmlformats.org/officeDocument/2006/relationships/image" Target="../media/image12.jpg"/><Relationship Id="rId14" Type="http://schemas.openxmlformats.org/officeDocument/2006/relationships/image" Target="../media/image30.jpg"/><Relationship Id="rId5" Type="http://schemas.openxmlformats.org/officeDocument/2006/relationships/image" Target="../media/image21.jpg"/><Relationship Id="rId6" Type="http://schemas.openxmlformats.org/officeDocument/2006/relationships/image" Target="../media/image25.jpg"/><Relationship Id="rId7" Type="http://schemas.openxmlformats.org/officeDocument/2006/relationships/image" Target="../media/image24.jpg"/><Relationship Id="rId8" Type="http://schemas.openxmlformats.org/officeDocument/2006/relationships/image" Target="../media/image2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0.jpg"/></Relationships>
</file>

<file path=ppt/slides/_rels/slide37.xml.rels><?xml version="1.0" encoding="UTF-8" standalone="yes"?><Relationships xmlns="http://schemas.openxmlformats.org/package/2006/relationships"><Relationship Id="rId11" Type="http://schemas.openxmlformats.org/officeDocument/2006/relationships/image" Target="../media/image23.jpg"/><Relationship Id="rId10" Type="http://schemas.openxmlformats.org/officeDocument/2006/relationships/image" Target="../media/image38.jpg"/><Relationship Id="rId13" Type="http://schemas.openxmlformats.org/officeDocument/2006/relationships/image" Target="../media/image22.jpg"/><Relationship Id="rId12" Type="http://schemas.openxmlformats.org/officeDocument/2006/relationships/image" Target="../media/image19.jpg"/><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13.jpg"/><Relationship Id="rId4" Type="http://schemas.openxmlformats.org/officeDocument/2006/relationships/image" Target="../media/image20.jpg"/><Relationship Id="rId9" Type="http://schemas.openxmlformats.org/officeDocument/2006/relationships/image" Target="../media/image12.jpg"/><Relationship Id="rId14" Type="http://schemas.openxmlformats.org/officeDocument/2006/relationships/image" Target="../media/image30.jpg"/><Relationship Id="rId5" Type="http://schemas.openxmlformats.org/officeDocument/2006/relationships/image" Target="../media/image21.jpg"/><Relationship Id="rId6" Type="http://schemas.openxmlformats.org/officeDocument/2006/relationships/image" Target="../media/image25.jpg"/><Relationship Id="rId7" Type="http://schemas.openxmlformats.org/officeDocument/2006/relationships/image" Target="../media/image24.jpg"/><Relationship Id="rId8" Type="http://schemas.openxmlformats.org/officeDocument/2006/relationships/image" Target="../media/image2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1" Type="http://schemas.openxmlformats.org/officeDocument/2006/relationships/image" Target="../media/image32.jpg"/><Relationship Id="rId10" Type="http://schemas.openxmlformats.org/officeDocument/2006/relationships/image" Target="../media/image43.jpg"/><Relationship Id="rId13" Type="http://schemas.openxmlformats.org/officeDocument/2006/relationships/image" Target="../media/image36.jpg"/><Relationship Id="rId12" Type="http://schemas.openxmlformats.org/officeDocument/2006/relationships/image" Target="../media/image41.jpg"/><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37.jpg"/><Relationship Id="rId4" Type="http://schemas.openxmlformats.org/officeDocument/2006/relationships/image" Target="../media/image29.jpg"/><Relationship Id="rId9" Type="http://schemas.openxmlformats.org/officeDocument/2006/relationships/image" Target="../media/image33.jpg"/><Relationship Id="rId14" Type="http://schemas.openxmlformats.org/officeDocument/2006/relationships/image" Target="../media/image42.jpg"/><Relationship Id="rId5" Type="http://schemas.openxmlformats.org/officeDocument/2006/relationships/image" Target="../media/image35.jpg"/><Relationship Id="rId6" Type="http://schemas.openxmlformats.org/officeDocument/2006/relationships/image" Target="../media/image39.jpg"/><Relationship Id="rId7" Type="http://schemas.openxmlformats.org/officeDocument/2006/relationships/image" Target="../media/image34.jpg"/><Relationship Id="rId8" Type="http://schemas.openxmlformats.org/officeDocument/2006/relationships/image" Target="../media/image4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9.jpg"/><Relationship Id="rId4" Type="http://schemas.openxmlformats.org/officeDocument/2006/relationships/image" Target="../media/image4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4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60.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3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42.jpg"/></Relationships>
</file>

<file path=ppt/slides/_rels/slide52.xml.rels><?xml version="1.0" encoding="UTF-8" standalone="yes"?><Relationships xmlns="http://schemas.openxmlformats.org/package/2006/relationships"><Relationship Id="rId11" Type="http://schemas.openxmlformats.org/officeDocument/2006/relationships/image" Target="../media/image32.jpg"/><Relationship Id="rId10" Type="http://schemas.openxmlformats.org/officeDocument/2006/relationships/image" Target="../media/image43.jpg"/><Relationship Id="rId13" Type="http://schemas.openxmlformats.org/officeDocument/2006/relationships/image" Target="../media/image36.jpg"/><Relationship Id="rId12" Type="http://schemas.openxmlformats.org/officeDocument/2006/relationships/image" Target="../media/image41.jpg"/><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37.jpg"/><Relationship Id="rId4" Type="http://schemas.openxmlformats.org/officeDocument/2006/relationships/image" Target="../media/image29.jpg"/><Relationship Id="rId9" Type="http://schemas.openxmlformats.org/officeDocument/2006/relationships/image" Target="../media/image33.jpg"/><Relationship Id="rId14" Type="http://schemas.openxmlformats.org/officeDocument/2006/relationships/image" Target="../media/image42.jpg"/><Relationship Id="rId5" Type="http://schemas.openxmlformats.org/officeDocument/2006/relationships/image" Target="../media/image35.jpg"/><Relationship Id="rId6" Type="http://schemas.openxmlformats.org/officeDocument/2006/relationships/image" Target="../media/image39.jpg"/><Relationship Id="rId7" Type="http://schemas.openxmlformats.org/officeDocument/2006/relationships/image" Target="../media/image34.jpg"/><Relationship Id="rId8" Type="http://schemas.openxmlformats.org/officeDocument/2006/relationships/image" Target="../media/image4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 Id="rId3" Type="http://schemas.openxmlformats.org/officeDocument/2006/relationships/image" Target="../media/image6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 Id="rId3" Type="http://schemas.openxmlformats.org/officeDocument/2006/relationships/image" Target="../media/image6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0.xml"/><Relationship Id="rId3" Type="http://schemas.openxmlformats.org/officeDocument/2006/relationships/image" Target="../media/image5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3.xml"/><Relationship Id="rId3" Type="http://schemas.openxmlformats.org/officeDocument/2006/relationships/image" Target="../media/image5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5.xml"/><Relationship Id="rId3" Type="http://schemas.openxmlformats.org/officeDocument/2006/relationships/image" Target="../media/image48.jpg"/><Relationship Id="rId4" Type="http://schemas.openxmlformats.org/officeDocument/2006/relationships/image" Target="../media/image45.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7.xml"/><Relationship Id="rId3" Type="http://schemas.openxmlformats.org/officeDocument/2006/relationships/image" Target="../media/image5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9.xml"/><Relationship Id="rId3" Type="http://schemas.openxmlformats.org/officeDocument/2006/relationships/image" Target="../media/image4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hyperlink" Target="https://twitter.com/MelPeterPaul" TargetMode="External"/><Relationship Id="rId4" Type="http://schemas.openxmlformats.org/officeDocument/2006/relationships/image" Target="../media/image2.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6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61.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2.xml"/><Relationship Id="rId3" Type="http://schemas.openxmlformats.org/officeDocument/2006/relationships/image" Target="../media/image55.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3.xml"/><Relationship Id="rId3" Type="http://schemas.openxmlformats.org/officeDocument/2006/relationships/image" Target="../media/image54.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4.xml"/><Relationship Id="rId3" Type="http://schemas.openxmlformats.org/officeDocument/2006/relationships/image" Target="../media/image56.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5.xml"/><Relationship Id="rId3" Type="http://schemas.openxmlformats.org/officeDocument/2006/relationships/image" Target="../media/image58.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6.xml"/><Relationship Id="rId3" Type="http://schemas.openxmlformats.org/officeDocument/2006/relationships/image" Target="../media/image50.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6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1.xml"/><Relationship Id="rId3" Type="http://schemas.openxmlformats.org/officeDocument/2006/relationships/image" Target="../media/image5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3.xml"/><Relationship Id="rId3" Type="http://schemas.openxmlformats.org/officeDocument/2006/relationships/image" Target="../media/image57.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4.xml"/><Relationship Id="rId3" Type="http://schemas.openxmlformats.org/officeDocument/2006/relationships/image" Target="../media/image40.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5.xml"/><Relationship Id="rId3" Type="http://schemas.openxmlformats.org/officeDocument/2006/relationships/image" Target="../media/image59.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6.xml"/><Relationship Id="rId3" Type="http://schemas.openxmlformats.org/officeDocument/2006/relationships/image" Target="../media/image49.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7.xml"/><Relationship Id="rId3" Type="http://schemas.openxmlformats.org/officeDocument/2006/relationships/image" Target="../media/image5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26" title="IMG-7242.JPG"/>
          <p:cNvPicPr preferRelativeResize="0"/>
          <p:nvPr/>
        </p:nvPicPr>
        <p:blipFill rotWithShape="1">
          <a:blip r:embed="rId3">
            <a:alphaModFix/>
          </a:blip>
          <a:srcRect b="0" l="0" r="0" t="0"/>
          <a:stretch/>
        </p:blipFill>
        <p:spPr>
          <a:xfrm>
            <a:off x="0" y="0"/>
            <a:ext cx="9144003" cy="6858052"/>
          </a:xfrm>
          <a:prstGeom prst="rect">
            <a:avLst/>
          </a:prstGeom>
          <a:noFill/>
          <a:ln>
            <a:noFill/>
          </a:ln>
        </p:spPr>
      </p:pic>
      <p:sp>
        <p:nvSpPr>
          <p:cNvPr id="116" name="Google Shape;116;p26"/>
          <p:cNvSpPr txBox="1"/>
          <p:nvPr/>
        </p:nvSpPr>
        <p:spPr>
          <a:xfrm>
            <a:off x="0" y="0"/>
            <a:ext cx="9144000" cy="122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Today you need</a:t>
            </a:r>
            <a:endParaRPr sz="4800">
              <a:solidFill>
                <a:srgbClr val="CACACA"/>
              </a:solidFill>
              <a:latin typeface="Average"/>
              <a:ea typeface="Average"/>
              <a:cs typeface="Average"/>
              <a:sym typeface="Average"/>
            </a:endParaRPr>
          </a:p>
        </p:txBody>
      </p:sp>
      <p:sp>
        <p:nvSpPr>
          <p:cNvPr id="117" name="Google Shape;117;p26"/>
          <p:cNvSpPr txBox="1"/>
          <p:nvPr/>
        </p:nvSpPr>
        <p:spPr>
          <a:xfrm>
            <a:off x="332325" y="5749900"/>
            <a:ext cx="35952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Your portrait booklet</a:t>
            </a:r>
            <a:endParaRPr b="1" sz="3000">
              <a:solidFill>
                <a:srgbClr val="CACACA"/>
              </a:solidFill>
              <a:latin typeface="Average"/>
              <a:ea typeface="Average"/>
              <a:cs typeface="Average"/>
              <a:sym typeface="Average"/>
            </a:endParaRPr>
          </a:p>
        </p:txBody>
      </p:sp>
      <p:sp>
        <p:nvSpPr>
          <p:cNvPr id="118" name="Google Shape;118;p26"/>
          <p:cNvSpPr txBox="1"/>
          <p:nvPr/>
        </p:nvSpPr>
        <p:spPr>
          <a:xfrm>
            <a:off x="5431050" y="1830125"/>
            <a:ext cx="19194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pencils</a:t>
            </a:r>
            <a:endParaRPr b="1" sz="3000">
              <a:solidFill>
                <a:srgbClr val="CACACA"/>
              </a:solidFill>
              <a:latin typeface="Average"/>
              <a:ea typeface="Average"/>
              <a:cs typeface="Average"/>
              <a:sym typeface="Average"/>
            </a:endParaRPr>
          </a:p>
        </p:txBody>
      </p:sp>
      <p:sp>
        <p:nvSpPr>
          <p:cNvPr id="119" name="Google Shape;119;p26"/>
          <p:cNvSpPr/>
          <p:nvPr/>
        </p:nvSpPr>
        <p:spPr>
          <a:xfrm>
            <a:off x="2913217" y="4498825"/>
            <a:ext cx="638400" cy="2163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120" name="Google Shape;120;p26"/>
          <p:cNvSpPr txBox="1"/>
          <p:nvPr/>
        </p:nvSpPr>
        <p:spPr>
          <a:xfrm>
            <a:off x="4675825" y="5552392"/>
            <a:ext cx="14355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erasers</a:t>
            </a:r>
            <a:endParaRPr b="1" sz="3000">
              <a:solidFill>
                <a:srgbClr val="CACACA"/>
              </a:solidFill>
              <a:latin typeface="Average"/>
              <a:ea typeface="Average"/>
              <a:cs typeface="Average"/>
              <a:sym typeface="Average"/>
            </a:endParaRPr>
          </a:p>
        </p:txBody>
      </p:sp>
      <p:sp>
        <p:nvSpPr>
          <p:cNvPr id="121" name="Google Shape;121;p26"/>
          <p:cNvSpPr txBox="1"/>
          <p:nvPr/>
        </p:nvSpPr>
        <p:spPr>
          <a:xfrm>
            <a:off x="6515850" y="4687875"/>
            <a:ext cx="2553600" cy="128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00FF00"/>
                </a:solidFill>
                <a:latin typeface="Oswald"/>
                <a:ea typeface="Oswald"/>
                <a:cs typeface="Oswald"/>
                <a:sym typeface="Oswald"/>
              </a:rPr>
              <a:t>One chair </a:t>
            </a:r>
            <a:endParaRPr sz="3600">
              <a:solidFill>
                <a:srgbClr val="00FF00"/>
              </a:solidFill>
              <a:latin typeface="Oswald"/>
              <a:ea typeface="Oswald"/>
              <a:cs typeface="Oswald"/>
              <a:sym typeface="Oswald"/>
            </a:endParaRPr>
          </a:p>
          <a:p>
            <a:pPr indent="0" lvl="0" marL="0" rtl="0" algn="ctr">
              <a:spcBef>
                <a:spcPts val="0"/>
              </a:spcBef>
              <a:spcAft>
                <a:spcPts val="0"/>
              </a:spcAft>
              <a:buNone/>
            </a:pPr>
            <a:r>
              <a:rPr lang="en" sz="3600">
                <a:solidFill>
                  <a:srgbClr val="00FF00"/>
                </a:solidFill>
                <a:latin typeface="Oswald"/>
                <a:ea typeface="Oswald"/>
                <a:cs typeface="Oswald"/>
                <a:sym typeface="Oswald"/>
              </a:rPr>
              <a:t>per table only!</a:t>
            </a:r>
            <a:endParaRPr sz="3600">
              <a:solidFill>
                <a:srgbClr val="00FF00"/>
              </a:solidFill>
              <a:latin typeface="Oswald"/>
              <a:ea typeface="Oswald"/>
              <a:cs typeface="Oswald"/>
              <a:sym typeface="Oswald"/>
            </a:endParaRPr>
          </a:p>
          <a:p>
            <a:pPr indent="0" lvl="0" marL="0" rtl="0" algn="ctr">
              <a:spcBef>
                <a:spcPts val="0"/>
              </a:spcBef>
              <a:spcAft>
                <a:spcPts val="0"/>
              </a:spcAft>
              <a:buNone/>
            </a:pPr>
            <a:r>
              <a:rPr lang="en" sz="6000">
                <a:solidFill>
                  <a:srgbClr val="00FF00"/>
                </a:solidFill>
                <a:latin typeface="Oswald"/>
                <a:ea typeface="Oswald"/>
                <a:cs typeface="Oswald"/>
                <a:sym typeface="Oswald"/>
              </a:rPr>
              <a:t>📵</a:t>
            </a:r>
            <a:endParaRPr sz="6000">
              <a:solidFill>
                <a:srgbClr val="00FF00"/>
              </a:solidFill>
              <a:latin typeface="Oswald"/>
              <a:ea typeface="Oswald"/>
              <a:cs typeface="Oswald"/>
              <a:sym typeface="Oswa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descr="Title" id="183" name="Google Shape;183;p36"/>
          <p:cNvSpPr txBox="1"/>
          <p:nvPr/>
        </p:nvSpPr>
        <p:spPr>
          <a:xfrm>
            <a:off x="0" y="0"/>
            <a:ext cx="3651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700">
                <a:solidFill>
                  <a:srgbClr val="FFFFFF"/>
                </a:solidFill>
                <a:latin typeface="Oswald"/>
                <a:ea typeface="Oswald"/>
                <a:cs typeface="Oswald"/>
                <a:sym typeface="Oswald"/>
              </a:rPr>
              <a:t>You will improve faster if you </a:t>
            </a:r>
            <a:r>
              <a:rPr lang="en" sz="4700">
                <a:solidFill>
                  <a:srgbClr val="00FF00"/>
                </a:solidFill>
                <a:latin typeface="Oswald"/>
                <a:ea typeface="Oswald"/>
                <a:cs typeface="Oswald"/>
                <a:sym typeface="Oswald"/>
              </a:rPr>
              <a:t>slow right down</a:t>
            </a:r>
            <a:r>
              <a:rPr lang="en" sz="4700">
                <a:solidFill>
                  <a:srgbClr val="FFFFFF"/>
                </a:solidFill>
                <a:latin typeface="Oswald"/>
                <a:ea typeface="Oswald"/>
                <a:cs typeface="Oswald"/>
                <a:sym typeface="Oswald"/>
              </a:rPr>
              <a:t> and focus on drawing accurately</a:t>
            </a:r>
            <a:endParaRPr sz="4700">
              <a:solidFill>
                <a:srgbClr val="FFFFFF"/>
              </a:solidFill>
              <a:latin typeface="Oswald"/>
              <a:ea typeface="Oswald"/>
              <a:cs typeface="Oswald"/>
              <a:sym typeface="Oswald"/>
            </a:endParaRPr>
          </a:p>
          <a:p>
            <a:pPr indent="0" lvl="0" marL="0" rtl="0" algn="ctr">
              <a:spcBef>
                <a:spcPts val="0"/>
              </a:spcBef>
              <a:spcAft>
                <a:spcPts val="0"/>
              </a:spcAft>
              <a:buNone/>
            </a:pPr>
            <a:r>
              <a:t/>
            </a:r>
            <a:endParaRPr sz="4700">
              <a:solidFill>
                <a:srgbClr val="FFFFFF"/>
              </a:solidFill>
              <a:latin typeface="Oswald"/>
              <a:ea typeface="Oswald"/>
              <a:cs typeface="Oswald"/>
              <a:sym typeface="Oswald"/>
            </a:endParaRPr>
          </a:p>
          <a:p>
            <a:pPr indent="0" lvl="0" marL="0" rtl="0" algn="ctr">
              <a:spcBef>
                <a:spcPts val="0"/>
              </a:spcBef>
              <a:spcAft>
                <a:spcPts val="0"/>
              </a:spcAft>
              <a:buNone/>
            </a:pPr>
            <a:r>
              <a:rPr lang="en" sz="4700">
                <a:solidFill>
                  <a:srgbClr val="FFFFFF"/>
                </a:solidFill>
                <a:latin typeface="Oswald"/>
                <a:ea typeface="Oswald"/>
                <a:cs typeface="Oswald"/>
                <a:sym typeface="Oswald"/>
              </a:rPr>
              <a:t>🐢🎨 = 🧠</a:t>
            </a:r>
            <a:endParaRPr sz="4700">
              <a:solidFill>
                <a:srgbClr val="FFFFFF"/>
              </a:solidFill>
              <a:latin typeface="Oswald"/>
              <a:ea typeface="Oswald"/>
              <a:cs typeface="Oswald"/>
              <a:sym typeface="Oswald"/>
            </a:endParaRPr>
          </a:p>
        </p:txBody>
      </p:sp>
      <p:sp>
        <p:nvSpPr>
          <p:cNvPr descr="Translations" id="184" name="Google Shape;184;p36"/>
          <p:cNvSpPr txBox="1"/>
          <p:nvPr/>
        </p:nvSpPr>
        <p:spPr>
          <a:xfrm>
            <a:off x="365160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50">
                <a:solidFill>
                  <a:srgbClr val="AAAAAA"/>
                </a:solidFill>
                <a:latin typeface="Average"/>
                <a:ea typeface="Average"/>
                <a:cs typeface="Average"/>
                <a:sym typeface="Average"/>
              </a:rPr>
              <a:t>በትክክል ከቀዘቀዙ እና በትክክል መሳል ላይ ካተኮሩ በፍጥነት ይሻሻላሉ</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سوف تتحسن بشكل أسرع إذا قمت بالتباطؤ والتركيز على الرسم بدقة</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Milloraràs més ràpidament si baixes la velocitat i et concentres a dibuixar amb precisió</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如果你放慢速度并专注于准确绘画，你进步会更快</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اگر سرعتتان را کم کنید و روی طراحی دقیق تمرکز کنید، سریعتر پیشرفت خواهید کرد</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यदि आप धीमे हो जाएं और सटीक चित्र बनाने पर ध्यान केंद्रित करें तो आप तेजी से सुधार करेंगे</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ゆっくり描いて正確に描くことに集中すれば、上達も早くなります。</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속도를 늦추고 정확하게 그리는 데 집중하면 더 빨리 향상될 것입니다.</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Heke hûn rast hêdî hêdî hêdî bikin û balê bikişînin ser xêzkirina rast, hûn ê zûtir çêtir bibin</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Você melhorará mais rápido se diminuir o ritmo e se concentrar em desenhar com precisão</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ਤੁਸੀਂ ਤੇਜ਼ੀ ਨਾਲ ਸੁਧਾਰ ਕਰੋਗੇ ਜੇਕਰ ਤੁਸੀਂ ਹੌਲੀ ਹੋਵੋਗੇ ਅਤੇ ਸਹੀ ਢੰਗ ਨਾਲ ਡਰਾਇੰਗ 'ਤੇ ਧਿਆਨ ਕੇਂਦਰਿਤ ਕਰੋਗੇ</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Вы добьетесь большего прогресса, если замедлитесь и сосредоточитесь на точном рисовании.</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Waxaad si degdeg ah u horumarin doontaa haddii aad si sax ah u dejiso oo aad diirada saarto si sax ah sawirka</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Mejorarás más rápido si reduces la velocidad y te concentras en dibujar con precisión.</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Utaboresha haraka ikiwa unapunguza kasi na kuzingatia kuchora kwa usahihi</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Mas mabilis kang mapapabuti kung babagal mo kaagad at tumutok sa pagguhit nang tumpak</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Yavaşlayıp doğru çizime odaklanırsanız daha hızlı gelişirsiniz</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Ви покращуватиметеся швидше, якщо сповільнитесь і зосередитеся на точному малюванні</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Bạn sẽ tiến bộ nhanh hơn nếu bạn chậm lại và tập trung vào việc vẽ chính xác</a:t>
            </a:r>
            <a:endParaRPr sz="1350">
              <a:solidFill>
                <a:srgbClr val="CACACA"/>
              </a:solidFill>
              <a:latin typeface="Average"/>
              <a:ea typeface="Average"/>
              <a:cs typeface="Average"/>
              <a:sym typeface="Averag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descr="Title" id="193" name="Google Shape;193;p38"/>
          <p:cNvSpPr txBox="1"/>
          <p:nvPr/>
        </p:nvSpPr>
        <p:spPr>
          <a:xfrm>
            <a:off x="0" y="0"/>
            <a:ext cx="3660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0">
                <a:solidFill>
                  <a:srgbClr val="FFFFFF"/>
                </a:solidFill>
                <a:latin typeface="Oswald"/>
                <a:ea typeface="Oswald"/>
                <a:cs typeface="Oswald"/>
                <a:sym typeface="Oswald"/>
              </a:rPr>
              <a:t>👁️&gt;🧠</a:t>
            </a:r>
            <a:endParaRPr sz="4300">
              <a:solidFill>
                <a:srgbClr val="FFFFFF"/>
              </a:solidFill>
              <a:latin typeface="Oswald"/>
              <a:ea typeface="Oswald"/>
              <a:cs typeface="Oswald"/>
              <a:sym typeface="Oswald"/>
            </a:endParaRPr>
          </a:p>
          <a:p>
            <a:pPr indent="0" lvl="0" marL="0" rtl="0" algn="ctr">
              <a:spcBef>
                <a:spcPts val="0"/>
              </a:spcBef>
              <a:spcAft>
                <a:spcPts val="0"/>
              </a:spcAft>
              <a:buNone/>
            </a:pPr>
            <a:r>
              <a:rPr lang="en" sz="4300">
                <a:solidFill>
                  <a:srgbClr val="00FF00"/>
                </a:solidFill>
                <a:latin typeface="Oswald"/>
                <a:ea typeface="Oswald"/>
                <a:cs typeface="Oswald"/>
                <a:sym typeface="Oswald"/>
              </a:rPr>
              <a:t>Drawing while looking </a:t>
            </a:r>
            <a:r>
              <a:rPr lang="en" sz="4300">
                <a:solidFill>
                  <a:srgbClr val="FFFFFF"/>
                </a:solidFill>
                <a:latin typeface="Oswald"/>
                <a:ea typeface="Oswald"/>
                <a:cs typeface="Oswald"/>
                <a:sym typeface="Oswald"/>
              </a:rPr>
              <a:t>at something is more realistic than </a:t>
            </a:r>
            <a:r>
              <a:rPr lang="en" sz="4300">
                <a:solidFill>
                  <a:srgbClr val="E06666"/>
                </a:solidFill>
                <a:latin typeface="Oswald"/>
                <a:ea typeface="Oswald"/>
                <a:cs typeface="Oswald"/>
                <a:sym typeface="Oswald"/>
              </a:rPr>
              <a:t>drawing from memory</a:t>
            </a:r>
            <a:endParaRPr sz="2100">
              <a:solidFill>
                <a:srgbClr val="E06666"/>
              </a:solidFill>
              <a:latin typeface="Average"/>
              <a:ea typeface="Average"/>
              <a:cs typeface="Average"/>
              <a:sym typeface="Average"/>
            </a:endParaRPr>
          </a:p>
        </p:txBody>
      </p:sp>
      <p:sp>
        <p:nvSpPr>
          <p:cNvPr descr="Translations" id="194" name="Google Shape;194;p38"/>
          <p:cNvSpPr txBox="1"/>
          <p:nvPr/>
        </p:nvSpPr>
        <p:spPr>
          <a:xfrm>
            <a:off x="3660000" y="0"/>
            <a:ext cx="548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አንድን ነገር እየተመለከቱ መሳል ከማስታወስ ከመሳል የበለጠ እውነታዊ ነው።</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الرسم أثناء النظر إلى شيء ما أكثر واقعية من الرسم من الذاكرة</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Dibuixar mentre es mira alguna cosa és més realista que dibuixar de memòria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看着某物画比凭记忆画更真实</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کشیدن نقاشی در حالی که به چیزی نگاه می کنید، واقعی تر از کشیدن از حافظه است</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किसी चीज़ को देखते हुए चित्र बनाना, याद से चित्र बनाने से ज़्यादा यथार्थवादी 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記憶から描くよりも、何かを見ながら描く方がリアルです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무언가를 보면서 그리는 것이 기억에 의존해 그리는 것보다 더 현실적이다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Dema li tiştekî dinêre xêzkirin ji xêzkirina ji bîrê realîsttir 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Desenhar olhando para algo é mais realista do que desenhar de memória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ਕਿਸੇ ਚੀਜ਼ ਨੂੰ ਦੇਖਦੇ ਹੋਏ ਡਰਾਇੰਗ ਮੈਮੋਰੀ ਤੋਂ ਡਰਾਇੰਗ ਨਾਲੋਂ ਵਧੇਰੇ ਯਥਾਰਥਵਾਦੀ 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Рисовать, глядя на что-то, более реалистично, чем рисовать по памяти.</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Sawir-qaadista marka wax la eegayo ayaa ka macquulsan ka sawiridda xusuusta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Dibujar mientras se mira algo es más realista que dibujar de memoria.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Kuchora wakati unatazama kitu ni kweli zaidi kuliko kuchora kutoka kwa kumbukumbu</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Ang pagguhit habang tumitingin sa isang bagay ay mas makatotohanan kaysa sa pagguhit mula sa memorya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Bir şeye bakarken çizim yapmak, hafızadan çizim yapmaktan daha gerçekçidir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Малювати, дивлячись на щось, більш реалістично, ніж малювати по пам'яті</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Vẽ trong khi nhìn vào một vật gì đó thực tế hơn là vẽ theo trí nhớ</a:t>
            </a:r>
            <a:endParaRPr sz="1450">
              <a:solidFill>
                <a:srgbClr val="CACACA"/>
              </a:solidFill>
              <a:latin typeface="Average"/>
              <a:ea typeface="Average"/>
              <a:cs typeface="Average"/>
              <a:sym typeface="Averag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8" name="Shape 198"/>
        <p:cNvGrpSpPr/>
        <p:nvPr/>
      </p:nvGrpSpPr>
      <p:grpSpPr>
        <a:xfrm>
          <a:off x="0" y="0"/>
          <a:ext cx="0" cy="0"/>
          <a:chOff x="0" y="0"/>
          <a:chExt cx="0" cy="0"/>
        </a:xfrm>
      </p:grpSpPr>
      <p:sp>
        <p:nvSpPr>
          <p:cNvPr descr="Title" id="199" name="Google Shape;199;p39"/>
          <p:cNvSpPr txBox="1"/>
          <p:nvPr/>
        </p:nvSpPr>
        <p:spPr>
          <a:xfrm>
            <a:off x="0" y="0"/>
            <a:ext cx="9144000" cy="174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400">
                <a:solidFill>
                  <a:srgbClr val="FFFFFF"/>
                </a:solidFill>
                <a:latin typeface="Oswald"/>
                <a:ea typeface="Oswald"/>
                <a:cs typeface="Oswald"/>
                <a:sym typeface="Oswald"/>
              </a:rPr>
              <a:t>People are improving so much! </a:t>
            </a:r>
            <a:r>
              <a:rPr lang="en" sz="4900">
                <a:solidFill>
                  <a:srgbClr val="FFFFFF"/>
                </a:solidFill>
                <a:latin typeface="Oswald"/>
                <a:ea typeface="Oswald"/>
                <a:cs typeface="Oswald"/>
                <a:sym typeface="Oswald"/>
              </a:rPr>
              <a:t>😊</a:t>
            </a:r>
            <a:endParaRPr sz="1500">
              <a:solidFill>
                <a:srgbClr val="AAAAAA"/>
              </a:solidFill>
              <a:latin typeface="Average"/>
              <a:ea typeface="Average"/>
              <a:cs typeface="Average"/>
              <a:sym typeface="Average"/>
            </a:endParaRPr>
          </a:p>
        </p:txBody>
      </p:sp>
      <p:sp>
        <p:nvSpPr>
          <p:cNvPr descr="Translations" id="200" name="Google Shape;200;p39"/>
          <p:cNvSpPr txBox="1"/>
          <p:nvPr/>
        </p:nvSpPr>
        <p:spPr>
          <a:xfrm>
            <a:off x="0" y="1743300"/>
            <a:ext cx="4572000" cy="473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AAAAAA"/>
                </a:solidFill>
                <a:latin typeface="Average"/>
                <a:ea typeface="Average"/>
                <a:cs typeface="Average"/>
                <a:sym typeface="Average"/>
              </a:rPr>
              <a:t>ሰዎች በጣም እየተሻሻሉ ነው!</a:t>
            </a:r>
            <a:endParaRPr sz="2000">
              <a:solidFill>
                <a:srgbClr val="AAAAAA"/>
              </a:solidFill>
              <a:latin typeface="Average"/>
              <a:ea typeface="Average"/>
              <a:cs typeface="Average"/>
              <a:sym typeface="Average"/>
            </a:endParaRPr>
          </a:p>
          <a:p>
            <a:pPr indent="0" lvl="0" marL="0" rtl="1" algn="ctr">
              <a:spcBef>
                <a:spcPts val="0"/>
              </a:spcBef>
              <a:spcAft>
                <a:spcPts val="0"/>
              </a:spcAft>
              <a:buNone/>
            </a:pPr>
            <a:r>
              <a:rPr lang="en" sz="2000">
                <a:solidFill>
                  <a:srgbClr val="AAAAAA"/>
                </a:solidFill>
                <a:latin typeface="Average"/>
                <a:ea typeface="Average"/>
                <a:cs typeface="Average"/>
                <a:sym typeface="Average"/>
              </a:rPr>
              <a:t>الناس يتحسنون كثيرًا!</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La gent està millorant molt!</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人们正在进步很多！</a:t>
            </a:r>
            <a:endParaRPr sz="2000">
              <a:solidFill>
                <a:srgbClr val="AAAAAA"/>
              </a:solidFill>
              <a:latin typeface="Average"/>
              <a:ea typeface="Average"/>
              <a:cs typeface="Average"/>
              <a:sym typeface="Average"/>
            </a:endParaRPr>
          </a:p>
          <a:p>
            <a:pPr indent="0" lvl="0" marL="0" rtl="1" algn="ctr">
              <a:spcBef>
                <a:spcPts val="0"/>
              </a:spcBef>
              <a:spcAft>
                <a:spcPts val="0"/>
              </a:spcAft>
              <a:buNone/>
            </a:pPr>
            <a:r>
              <a:rPr lang="en" sz="2000">
                <a:solidFill>
                  <a:srgbClr val="AAAAAA"/>
                </a:solidFill>
                <a:latin typeface="Average"/>
                <a:ea typeface="Average"/>
                <a:cs typeface="Average"/>
                <a:sym typeface="Average"/>
              </a:rPr>
              <a:t>مردم خیلی پیشرفت می کنند!</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लोग बहुत सुधार कर रहे हैं!</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人々はとても成長しています!</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사람들이 정말 많이 발전하고 있어요!</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Mirov pir baş dibin!</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As pessoas estão melhorando muito!</a:t>
            </a:r>
            <a:endParaRPr sz="4600">
              <a:solidFill>
                <a:srgbClr val="CACACA"/>
              </a:solidFill>
              <a:latin typeface="Average"/>
              <a:ea typeface="Average"/>
              <a:cs typeface="Average"/>
              <a:sym typeface="Average"/>
            </a:endParaRPr>
          </a:p>
        </p:txBody>
      </p:sp>
      <p:sp>
        <p:nvSpPr>
          <p:cNvPr descr="Translations" id="201" name="Google Shape;201;p39"/>
          <p:cNvSpPr txBox="1"/>
          <p:nvPr/>
        </p:nvSpPr>
        <p:spPr>
          <a:xfrm>
            <a:off x="4572000" y="1743300"/>
            <a:ext cx="4572000" cy="473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AAAAAA"/>
                </a:solidFill>
                <a:latin typeface="Average"/>
                <a:ea typeface="Average"/>
                <a:cs typeface="Average"/>
                <a:sym typeface="Average"/>
              </a:rPr>
              <a:t>ਲੋਕ ਬਹੁਤ ਸੁਧਾਰ ਕਰ ਰਹੇ ਹਨ!</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Люди настолько улучшаются!</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Dadku aad bay u soo hagaagayaan!</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¡La gente está mejorando mucho!</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Watu wanaboreka sana!</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Napakalaki ng pag-unlad ng mga tao!</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İnsanlar çok gelişiyor!</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Люди так вдосконалюються!</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Mọi người đang tiến bộ rất nhiều!</a:t>
            </a:r>
            <a:endParaRPr sz="4600">
              <a:solidFill>
                <a:srgbClr val="CACACA"/>
              </a:solidFill>
              <a:latin typeface="Average"/>
              <a:ea typeface="Average"/>
              <a:cs typeface="Average"/>
              <a:sym typeface="Averag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5" name="Shape 205"/>
        <p:cNvGrpSpPr/>
        <p:nvPr/>
      </p:nvGrpSpPr>
      <p:grpSpPr>
        <a:xfrm>
          <a:off x="0" y="0"/>
          <a:ext cx="0" cy="0"/>
          <a:chOff x="0" y="0"/>
          <a:chExt cx="0" cy="0"/>
        </a:xfrm>
      </p:grpSpPr>
      <p:sp>
        <p:nvSpPr>
          <p:cNvPr descr="Title" id="206" name="Google Shape;206;p40"/>
          <p:cNvSpPr txBox="1"/>
          <p:nvPr/>
        </p:nvSpPr>
        <p:spPr>
          <a:xfrm>
            <a:off x="0" y="0"/>
            <a:ext cx="9144000" cy="138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200">
                <a:solidFill>
                  <a:srgbClr val="FFFFFF"/>
                </a:solidFill>
                <a:latin typeface="Oswald"/>
                <a:ea typeface="Oswald"/>
                <a:cs typeface="Oswald"/>
                <a:sym typeface="Oswald"/>
              </a:rPr>
              <a:t>Some people did some very interesting things</a:t>
            </a:r>
            <a:endParaRPr sz="2300">
              <a:solidFill>
                <a:srgbClr val="AAAAAA"/>
              </a:solidFill>
              <a:latin typeface="Average"/>
              <a:ea typeface="Average"/>
              <a:cs typeface="Average"/>
              <a:sym typeface="Average"/>
            </a:endParaRPr>
          </a:p>
        </p:txBody>
      </p:sp>
      <p:sp>
        <p:nvSpPr>
          <p:cNvPr descr="Translations" id="207" name="Google Shape;207;p40"/>
          <p:cNvSpPr txBox="1"/>
          <p:nvPr/>
        </p:nvSpPr>
        <p:spPr>
          <a:xfrm>
            <a:off x="0" y="1380650"/>
            <a:ext cx="9144000" cy="547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solidFill>
                  <a:srgbClr val="AAAAAA"/>
                </a:solidFill>
                <a:latin typeface="Average"/>
                <a:ea typeface="Average"/>
                <a:cs typeface="Average"/>
                <a:sym typeface="Average"/>
              </a:rPr>
              <a:t>አንዳንድ ሰዎች አንዳንድ በጣም አስደሳች ነገሮችን አደረጉ</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لقد فعل بعض الناس بعض الأشياء المثيرة للاهتمام للغاية</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Algunes persones van fer coses molt interessants</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有些人做了一些非常有趣的事情</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برخی از افراد کارهای بسیار جالبی انجام دادند</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कुछ लोगों ने कुछ बहुत ही दिलचस्प काम किए</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非常に興味深いことをした人たちもいました</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어떤 사람들은 매우 흥미로운 일을 했습니다.</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Hin kesan tiştên pir balkêş kirin</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Algumas pessoas fizeram coisas muito interessantes</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ਕੁਝ ਲੋਕਾਂ ਨੇ ਬਹੁਤ ਦਿਲਚਸਪ ਗੱਲਾਂ ਕੀਤੀਆਂ</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Некоторые люди делали очень интересные вещи.</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Dadka qaar waxay sameeyeen waxyaabo aad u xiiso badan</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Algunas personas hicieron cosas muy interesantes.</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Baadhi ya watu walifanya mambo ya kuvutia sana</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Ang ilang mga tao ay gumawa ng ilang mga kawili-wiling bagay</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Bazı insanlar çok ilginç şeyler yaptı</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Деякі люди робили дуже цікаві речі</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Một số người đã làm một số điều rất thú vị</a:t>
            </a:r>
            <a:endParaRPr sz="5200">
              <a:solidFill>
                <a:srgbClr val="CACACA"/>
              </a:solidFill>
              <a:latin typeface="Average"/>
              <a:ea typeface="Average"/>
              <a:cs typeface="Average"/>
              <a:sym typeface="Averag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graphicFrame>
        <p:nvGraphicFramePr>
          <p:cNvPr id="216" name="Google Shape;216;p42"/>
          <p:cNvGraphicFramePr/>
          <p:nvPr/>
        </p:nvGraphicFramePr>
        <p:xfrm>
          <a:off x="1156625" y="137313"/>
          <a:ext cx="3000000" cy="3000000"/>
        </p:xfrm>
        <a:graphic>
          <a:graphicData uri="http://schemas.openxmlformats.org/drawingml/2006/table">
            <a:tbl>
              <a:tblPr>
                <a:noFill/>
                <a:tableStyleId>{2213387B-AED7-4E94-93C9-6C64E8D1BB60}</a:tableStyleId>
              </a:tblPr>
              <a:tblGrid>
                <a:gridCol w="1366150"/>
                <a:gridCol w="1366150"/>
                <a:gridCol w="1366150"/>
                <a:gridCol w="1366150"/>
                <a:gridCol w="1366150"/>
              </a:tblGrid>
              <a:tr h="875250">
                <a:tc gridSpan="5">
                  <a:txBody>
                    <a:bodyPr/>
                    <a:lstStyle/>
                    <a:p>
                      <a:pPr indent="0" lvl="0" marL="0" rtl="0" algn="ctr">
                        <a:lnSpc>
                          <a:spcPct val="115000"/>
                        </a:lnSpc>
                        <a:spcBef>
                          <a:spcPts val="0"/>
                        </a:spcBef>
                        <a:spcAft>
                          <a:spcPts val="0"/>
                        </a:spcAft>
                        <a:buNone/>
                      </a:pPr>
                      <a:r>
                        <a:rPr lang="en" sz="4800">
                          <a:solidFill>
                            <a:srgbClr val="EFEFEF"/>
                          </a:solidFill>
                          <a:latin typeface="Oswald"/>
                          <a:ea typeface="Oswald"/>
                          <a:cs typeface="Oswald"/>
                          <a:sym typeface="Oswald"/>
                        </a:rPr>
                        <a:t>Self-portrait Calendar</a:t>
                      </a:r>
                      <a:endParaRPr sz="4800">
                        <a:solidFill>
                          <a:srgbClr val="EFEFEF"/>
                        </a:solidFill>
                        <a:latin typeface="Oswald"/>
                        <a:ea typeface="Oswald"/>
                        <a:cs typeface="Oswald"/>
                        <a:sym typeface="Oswald"/>
                      </a:endParaRPr>
                    </a:p>
                  </a:txBody>
                  <a:tcPr marT="19050" marB="19050" marR="28575" marL="28575" anchor="ctr">
                    <a:lnL cap="flat" cmpd="sng" w="9525">
                      <a:solidFill>
                        <a:srgbClr val="000000">
                          <a:alpha val="0"/>
                        </a:srgbClr>
                      </a:solidFill>
                      <a:prstDash val="solid"/>
                      <a:round/>
                      <a:headEnd len="sm" w="sm" type="none"/>
                      <a:tailEnd len="sm" w="sm" type="none"/>
                    </a:lnL>
                    <a:lnB cap="flat" cmpd="sng" w="19050">
                      <a:solidFill>
                        <a:srgbClr val="EFEFEF"/>
                      </a:solidFill>
                      <a:prstDash val="solid"/>
                      <a:round/>
                      <a:headEnd len="sm" w="sm" type="none"/>
                      <a:tailEnd len="sm" w="sm" type="none"/>
                    </a:lnB>
                  </a:tcPr>
                </a:tc>
                <a:tc hMerge="1"/>
                <a:tc hMerge="1"/>
                <a:tc hMerge="1"/>
                <a:tc hMerge="1"/>
              </a:tr>
              <a:tr h="875250">
                <a:tc>
                  <a:txBody>
                    <a:bodyPr/>
                    <a:lstStyle/>
                    <a:p>
                      <a:pPr indent="0" lvl="0" marL="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3600">
                          <a:solidFill>
                            <a:srgbClr val="6AA84F"/>
                          </a:solidFill>
                          <a:latin typeface="Oswald"/>
                          <a:ea typeface="Oswald"/>
                          <a:cs typeface="Oswald"/>
                          <a:sym typeface="Oswald"/>
                        </a:rPr>
                        <a:t>Hello!</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Skill builders</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9</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10</a:t>
                      </a:r>
                      <a:endParaRPr sz="48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300">
                          <a:solidFill>
                            <a:srgbClr val="6D9EEB"/>
                          </a:solidFill>
                          <a:latin typeface="Oswald"/>
                          <a:ea typeface="Oswald"/>
                          <a:cs typeface="Oswald"/>
                          <a:sym typeface="Oswald"/>
                        </a:rPr>
                        <a:t>Fire Drill </a:t>
                      </a:r>
                      <a:br>
                        <a:rPr lang="en" sz="2300">
                          <a:solidFill>
                            <a:srgbClr val="6D9EEB"/>
                          </a:solidFill>
                          <a:latin typeface="Oswald"/>
                          <a:ea typeface="Oswald"/>
                          <a:cs typeface="Oswald"/>
                          <a:sym typeface="Oswald"/>
                        </a:rPr>
                      </a:br>
                      <a:r>
                        <a:rPr lang="en" sz="2300">
                          <a:solidFill>
                            <a:srgbClr val="6D9EEB"/>
                          </a:solidFill>
                          <a:latin typeface="Oswald"/>
                          <a:ea typeface="Oswald"/>
                          <a:cs typeface="Oswald"/>
                          <a:sym typeface="Oswald"/>
                        </a:rPr>
                        <a:t>D block</a:t>
                      </a:r>
                      <a:endParaRPr sz="2300">
                        <a:solidFill>
                          <a:srgbClr val="6D9EEB"/>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300">
                          <a:solidFill>
                            <a:srgbClr val="EAD1DC"/>
                          </a:solidFill>
                          <a:latin typeface="Oswald"/>
                          <a:ea typeface="Oswald"/>
                          <a:cs typeface="Oswald"/>
                          <a:sym typeface="Oswald"/>
                        </a:rPr>
                        <a:t>Wear pink</a:t>
                      </a:r>
                      <a:endParaRPr sz="4800">
                        <a:solidFill>
                          <a:srgbClr val="EAD1DC"/>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13</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16</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17</a:t>
                      </a:r>
                      <a:endParaRPr sz="48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200">
                          <a:solidFill>
                            <a:srgbClr val="6AA84F"/>
                          </a:solidFill>
                          <a:latin typeface="Oswald"/>
                          <a:ea typeface="Oswald"/>
                          <a:cs typeface="Oswald"/>
                          <a:sym typeface="Oswald"/>
                        </a:rPr>
                        <a:t>Lightly outline</a:t>
                      </a:r>
                      <a:endParaRPr sz="22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200">
                          <a:solidFill>
                            <a:srgbClr val="6AA84F"/>
                          </a:solidFill>
                          <a:latin typeface="Oswald"/>
                          <a:ea typeface="Oswald"/>
                          <a:cs typeface="Oswald"/>
                          <a:sym typeface="Oswald"/>
                        </a:rPr>
                        <a:t>portrait </a:t>
                      </a:r>
                      <a:endParaRPr sz="22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19</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marR="0" rtl="0" algn="ctr">
                        <a:lnSpc>
                          <a:spcPct val="115000"/>
                        </a:lnSpc>
                        <a:spcBef>
                          <a:spcPts val="0"/>
                        </a:spcBef>
                        <a:spcAft>
                          <a:spcPts val="0"/>
                        </a:spcAft>
                        <a:buNone/>
                      </a:pPr>
                      <a:r>
                        <a:rPr lang="en" sz="2400">
                          <a:solidFill>
                            <a:srgbClr val="6AA84F"/>
                          </a:solidFill>
                          <a:latin typeface="Oswald"/>
                          <a:ea typeface="Oswald"/>
                          <a:cs typeface="Oswald"/>
                          <a:sym typeface="Oswald"/>
                        </a:rPr>
                        <a:t>First shading layer</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23</a:t>
                      </a:r>
                      <a:endParaRPr sz="48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Second </a:t>
                      </a:r>
                      <a:endParaRPr sz="20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shading layer</a:t>
                      </a:r>
                      <a:endParaRPr sz="20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 </a:t>
                      </a:r>
                      <a:r>
                        <a:rPr lang="en" sz="2000">
                          <a:solidFill>
                            <a:srgbClr val="BF9000"/>
                          </a:solidFill>
                          <a:latin typeface="Oswald"/>
                          <a:ea typeface="Oswald"/>
                          <a:cs typeface="Oswald"/>
                          <a:sym typeface="Oswald"/>
                        </a:rPr>
                        <a:t>&amp; Art history</a:t>
                      </a:r>
                      <a:endParaRPr sz="2000">
                        <a:solidFill>
                          <a:srgbClr val="BF9000"/>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25</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300">
                          <a:solidFill>
                            <a:srgbClr val="6AA84F"/>
                          </a:solidFill>
                          <a:latin typeface="Oswald"/>
                          <a:ea typeface="Oswald"/>
                          <a:cs typeface="Oswald"/>
                          <a:sym typeface="Oswald"/>
                        </a:rPr>
                        <a:t>Final adjustments</a:t>
                      </a:r>
                      <a:endParaRPr sz="47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300">
                          <a:solidFill>
                            <a:srgbClr val="6AA84F"/>
                          </a:solidFill>
                          <a:latin typeface="Oswald"/>
                          <a:ea typeface="Oswald"/>
                          <a:cs typeface="Oswald"/>
                          <a:sym typeface="Oswald"/>
                        </a:rPr>
                        <a:t>Last goal-setting day</a:t>
                      </a:r>
                      <a:endParaRPr sz="23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 sz="2400">
                          <a:solidFill>
                            <a:srgbClr val="B7B7B7"/>
                          </a:solidFill>
                          <a:latin typeface="Oswald"/>
                          <a:ea typeface="Oswald"/>
                          <a:cs typeface="Oswald"/>
                          <a:sym typeface="Oswald"/>
                        </a:rPr>
                        <a:t>PD Day</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0E0E0"/>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700">
                          <a:solidFill>
                            <a:srgbClr val="B7B7B7"/>
                          </a:solidFill>
                          <a:latin typeface="Oswald"/>
                          <a:ea typeface="Oswald"/>
                          <a:cs typeface="Oswald"/>
                          <a:sym typeface="Oswald"/>
                        </a:rPr>
                        <a:t>Truth and Reconciliation Day</a:t>
                      </a:r>
                      <a:endParaRPr sz="17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800">
                          <a:solidFill>
                            <a:srgbClr val="B7B7B7"/>
                          </a:solidFill>
                          <a:latin typeface="Oswald"/>
                          <a:ea typeface="Oswald"/>
                          <a:cs typeface="Oswald"/>
                          <a:sym typeface="Oswald"/>
                        </a:rPr>
                        <a:t>Hand in /</a:t>
                      </a:r>
                      <a:br>
                        <a:rPr lang="en" sz="1800">
                          <a:solidFill>
                            <a:srgbClr val="B7B7B7"/>
                          </a:solidFill>
                          <a:latin typeface="Oswald"/>
                          <a:ea typeface="Oswald"/>
                          <a:cs typeface="Oswald"/>
                          <a:sym typeface="Oswald"/>
                        </a:rPr>
                      </a:br>
                      <a:r>
                        <a:rPr lang="en" sz="1800">
                          <a:solidFill>
                            <a:srgbClr val="B7B7B7"/>
                          </a:solidFill>
                          <a:latin typeface="Oswald"/>
                          <a:ea typeface="Oswald"/>
                          <a:cs typeface="Oswald"/>
                          <a:sym typeface="Oswald"/>
                        </a:rPr>
                        <a:t>Last in-class day for portrait</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990000"/>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Start the depth drawing</a:t>
                      </a:r>
                      <a:endParaRPr sz="36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marR="0" rtl="0" algn="ctr">
                        <a:lnSpc>
                          <a:spcPct val="115000"/>
                        </a:lnSpc>
                        <a:spcBef>
                          <a:spcPts val="0"/>
                        </a:spcBef>
                        <a:spcAft>
                          <a:spcPts val="0"/>
                        </a:spcAft>
                        <a:buNone/>
                      </a:pPr>
                      <a:r>
                        <a:rPr lang="en" sz="1800">
                          <a:solidFill>
                            <a:srgbClr val="B7B7B7"/>
                          </a:solidFill>
                          <a:latin typeface="Oswald"/>
                          <a:ea typeface="Oswald"/>
                          <a:cs typeface="Oswald"/>
                          <a:sym typeface="Oswald"/>
                        </a:rPr>
                        <a:t>Final day to hand in portrait</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990000"/>
                    </a:solidFill>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graphicFrame>
        <p:nvGraphicFramePr>
          <p:cNvPr id="221" name="Google Shape;221;p43"/>
          <p:cNvGraphicFramePr/>
          <p:nvPr/>
        </p:nvGraphicFramePr>
        <p:xfrm>
          <a:off x="138" y="0"/>
          <a:ext cx="3000000" cy="3000000"/>
        </p:xfrm>
        <a:graphic>
          <a:graphicData uri="http://schemas.openxmlformats.org/drawingml/2006/table">
            <a:tbl>
              <a:tblPr>
                <a:noFill/>
                <a:tableStyleId>{A5C3DF28-FA2E-4763-B5FE-EF573CE7C934}</a:tableStyleId>
              </a:tblPr>
              <a:tblGrid>
                <a:gridCol w="376000"/>
                <a:gridCol w="382850"/>
                <a:gridCol w="379425"/>
                <a:gridCol w="379425"/>
                <a:gridCol w="379425"/>
                <a:gridCol w="379425"/>
                <a:gridCol w="379425"/>
                <a:gridCol w="379425"/>
                <a:gridCol w="382850"/>
                <a:gridCol w="707475"/>
                <a:gridCol w="707475"/>
                <a:gridCol w="636550"/>
                <a:gridCol w="636550"/>
                <a:gridCol w="702675"/>
                <a:gridCol w="702675"/>
                <a:gridCol w="544025"/>
                <a:gridCol w="544025"/>
                <a:gridCol w="544025"/>
              </a:tblGrid>
              <a:tr h="625725">
                <a:tc gridSpan="18">
                  <a:txBody>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Self-portrait timeline</a:t>
                      </a:r>
                      <a:endParaRPr sz="3600">
                        <a:solidFill>
                          <a:srgbClr val="FFFFFF"/>
                        </a:solidFill>
                        <a:latin typeface="Oswald"/>
                        <a:ea typeface="Oswald"/>
                        <a:cs typeface="Oswald"/>
                        <a:sym typeface="Oswald"/>
                      </a:endParaRPr>
                    </a:p>
                  </a:txBody>
                  <a:tcPr marT="91425" marB="91425" marR="91425" marL="91425" anchor="ctr">
                    <a:lnB cap="flat" cmpd="sng" w="38100">
                      <a:solidFill>
                        <a:srgbClr val="FFFFFF"/>
                      </a:solidFill>
                      <a:prstDash val="solid"/>
                      <a:round/>
                      <a:headEnd len="sm" w="sm" type="none"/>
                      <a:tailEnd len="sm" w="sm" type="none"/>
                    </a:lnB>
                  </a:tcPr>
                </a:tc>
                <a:tc hMerge="1"/>
                <a:tc hMerge="1"/>
                <a:tc hMerge="1"/>
                <a:tc hMerge="1"/>
                <a:tc hMerge="1"/>
                <a:tc hMerge="1"/>
                <a:tc hMerge="1"/>
                <a:tc hMerge="1"/>
                <a:tc hMerge="1"/>
                <a:tc hMerge="1"/>
                <a:tc hMerge="1"/>
                <a:tc hMerge="1"/>
                <a:tc hMerge="1"/>
                <a:tc hMerge="1"/>
                <a:tc hMerge="1"/>
                <a:tc hMerge="1"/>
                <a:tc hMerge="1"/>
              </a:tr>
              <a:tr h="333925">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FFFFFF"/>
                          </a:solidFill>
                          <a:latin typeface="Open Sans"/>
                          <a:ea typeface="Open Sans"/>
                          <a:cs typeface="Open Sans"/>
                          <a:sym typeface="Open Sans"/>
                        </a:rPr>
                        <a:t>4</a:t>
                      </a:r>
                      <a:endParaRPr b="1">
                        <a:solidFill>
                          <a:srgbClr val="FFFFF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marR="0" rtl="0" algn="ctr">
                        <a:lnSpc>
                          <a:spcPct val="100000"/>
                        </a:lnSpc>
                        <a:spcBef>
                          <a:spcPts val="0"/>
                        </a:spcBef>
                        <a:spcAft>
                          <a:spcPts val="0"/>
                        </a:spcAft>
                        <a:buNone/>
                      </a:pPr>
                      <a:r>
                        <a:rPr b="1" lang="en">
                          <a:solidFill>
                            <a:srgbClr val="FFFFFF"/>
                          </a:solidFill>
                          <a:latin typeface="Open Sans"/>
                          <a:ea typeface="Open Sans"/>
                          <a:cs typeface="Open Sans"/>
                          <a:sym typeface="Open Sans"/>
                        </a:rPr>
                        <a:t>5</a:t>
                      </a:r>
                      <a:endParaRPr b="1">
                        <a:solidFill>
                          <a:srgbClr val="FFFFF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r>
              <a:tr h="5091950">
                <a:tc gridSpan="9">
                  <a:txBody>
                    <a:bodyPr/>
                    <a:lstStyle/>
                    <a:p>
                      <a:pPr indent="0" lvl="0" marL="0" rtl="0" algn="ctr">
                        <a:lnSpc>
                          <a:spcPct val="150000"/>
                        </a:lnSpc>
                        <a:spcBef>
                          <a:spcPts val="0"/>
                        </a:spcBef>
                        <a:spcAft>
                          <a:spcPts val="0"/>
                        </a:spcAft>
                        <a:buNone/>
                      </a:pPr>
                      <a:r>
                        <a:t/>
                      </a:r>
                      <a:endParaRPr sz="1200">
                        <a:solidFill>
                          <a:srgbClr val="FFFFFF"/>
                        </a:solidFill>
                        <a:latin typeface="Open Sans SemiBold"/>
                        <a:ea typeface="Open Sans SemiBold"/>
                        <a:cs typeface="Open Sans SemiBold"/>
                        <a:sym typeface="Open Sans SemiBold"/>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Skill building</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የክህሎት ግንባታ</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بناء المهارات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desenvolupament d'habilitats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技能培养</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ساخت مهارت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कौशल विकास</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スキル構築</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기술 구축</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avakirina jêhatîbûnê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desenvolvimento de habilidades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ਹੁਨਰ ਨਿਰਮਾਣ</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развитие навыков</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xirfad dhisid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desarrollo de habilidades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kujenga ujuzi</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pagbuo ng kasanayan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beceri geliştirme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формування навичок</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xây dựng kỹ năng</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hMerge="1"/>
                <a:tc hMerge="1"/>
                <a:tc hMerge="1"/>
                <a:tc hMerge="1"/>
                <a:tc hMerge="1"/>
                <a:tc hMerge="1"/>
                <a:tc hMerge="1"/>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Light outline</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የብርሃን ንድፍ</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مخطط الضوء</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 lleuger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浅色轮廓</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طرح کلی نور</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प्रकाश रूपरेखा</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明るい輪郭</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가벼운 윤곽</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nexşeya ronahî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contorno claro</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ਰੋਸ਼ਨੀ ਰੂਪਰੇਖਾ</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световой контур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dulmar iftiin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contorno de luz</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muhtasari wa mwanga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liwanag na balangkas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hafif ana hat</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легкий контур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phác thảo ánh sáng</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First layer</a:t>
                      </a:r>
                      <a:endParaRPr>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የመጀመሪያ ንብርብር</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الطبقة الأولى</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primera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第一层</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لایه اول</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पहली सतह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最初の層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첫 번째 레이어</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qata yekem</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primeira camada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ਪਹਿਲੀ ਪਰਤ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первый слой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lakabka koowaad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primera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safu ya kwanza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unang layer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ilk katman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перший шар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lớp đầu tiên</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Second layer </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ሁለተኛ ንብርብር</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الطبقة الثانية</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segona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第二层</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لایه دوم</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दूसरी परत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2層目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두 번째 층</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qata duyemîn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segunda camada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ਦੂਜੀ ਪਰਤ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второй слой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lakabka labaad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segunda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safu ya pili</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pangalawang layer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ikinci katman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другий шар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lớp thứ hai</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hMerge="1"/>
                <a:tc gridSpan="3">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sz="1300">
                          <a:solidFill>
                            <a:srgbClr val="FFFFFF"/>
                          </a:solidFill>
                          <a:latin typeface="Open Sans"/>
                          <a:ea typeface="Open Sans"/>
                          <a:cs typeface="Open Sans"/>
                          <a:sym typeface="Open Sans"/>
                        </a:rPr>
                        <a:t>Adjustment</a:t>
                      </a:r>
                      <a:endParaRPr b="1" sz="13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ማስተካከል</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تعديل</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调整</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تنظیم</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समायोजन</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調整</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조정</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lêanî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ਵਿਵਸਥਾ</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корректирование</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hagaajinta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marekebisho</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pagsasaayos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ayarlama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коригування</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điều chỉnh</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hMerge="1"/>
                <a:tc hMerge="1"/>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grpSp>
        <p:nvGrpSpPr>
          <p:cNvPr id="226" name="Google Shape;226;p44"/>
          <p:cNvGrpSpPr/>
          <p:nvPr/>
        </p:nvGrpSpPr>
        <p:grpSpPr>
          <a:xfrm>
            <a:off x="980617" y="783225"/>
            <a:ext cx="7376949" cy="5846100"/>
            <a:chOff x="819975" y="0"/>
            <a:chExt cx="8984227" cy="7119839"/>
          </a:xfrm>
        </p:grpSpPr>
        <p:pic>
          <p:nvPicPr>
            <p:cNvPr id="227" name="Google Shape;227;p44"/>
            <p:cNvPicPr preferRelativeResize="0"/>
            <p:nvPr/>
          </p:nvPicPr>
          <p:blipFill>
            <a:blip r:embed="rId3">
              <a:alphaModFix/>
            </a:blip>
            <a:stretch>
              <a:fillRect/>
            </a:stretch>
          </p:blipFill>
          <p:spPr>
            <a:xfrm>
              <a:off x="819975" y="0"/>
              <a:ext cx="1182624" cy="914400"/>
            </a:xfrm>
            <a:prstGeom prst="rect">
              <a:avLst/>
            </a:prstGeom>
            <a:noFill/>
            <a:ln>
              <a:noFill/>
            </a:ln>
          </p:spPr>
        </p:pic>
        <p:pic>
          <p:nvPicPr>
            <p:cNvPr id="228" name="Google Shape;228;p44"/>
            <p:cNvPicPr preferRelativeResize="0"/>
            <p:nvPr/>
          </p:nvPicPr>
          <p:blipFill>
            <a:blip r:embed="rId4">
              <a:alphaModFix/>
            </a:blip>
            <a:stretch>
              <a:fillRect/>
            </a:stretch>
          </p:blipFill>
          <p:spPr>
            <a:xfrm>
              <a:off x="819975" y="1034247"/>
              <a:ext cx="1182624" cy="914400"/>
            </a:xfrm>
            <a:prstGeom prst="rect">
              <a:avLst/>
            </a:prstGeom>
            <a:noFill/>
            <a:ln>
              <a:noFill/>
            </a:ln>
          </p:spPr>
        </p:pic>
        <p:pic>
          <p:nvPicPr>
            <p:cNvPr id="229" name="Google Shape;229;p44"/>
            <p:cNvPicPr preferRelativeResize="0"/>
            <p:nvPr/>
          </p:nvPicPr>
          <p:blipFill>
            <a:blip r:embed="rId5">
              <a:alphaModFix/>
            </a:blip>
            <a:stretch>
              <a:fillRect/>
            </a:stretch>
          </p:blipFill>
          <p:spPr>
            <a:xfrm>
              <a:off x="819975" y="2068495"/>
              <a:ext cx="1182624" cy="914400"/>
            </a:xfrm>
            <a:prstGeom prst="rect">
              <a:avLst/>
            </a:prstGeom>
            <a:noFill/>
            <a:ln>
              <a:noFill/>
            </a:ln>
          </p:spPr>
        </p:pic>
        <p:grpSp>
          <p:nvGrpSpPr>
            <p:cNvPr id="230" name="Google Shape;230;p44"/>
            <p:cNvGrpSpPr/>
            <p:nvPr/>
          </p:nvGrpSpPr>
          <p:grpSpPr>
            <a:xfrm>
              <a:off x="823106" y="3102742"/>
              <a:ext cx="1414286" cy="914378"/>
              <a:chOff x="455150" y="4738700"/>
              <a:chExt cx="1058439" cy="685801"/>
            </a:xfrm>
          </p:grpSpPr>
          <p:pic>
            <p:nvPicPr>
              <p:cNvPr id="231" name="Google Shape;231;p44"/>
              <p:cNvPicPr preferRelativeResize="0"/>
              <p:nvPr/>
            </p:nvPicPr>
            <p:blipFill>
              <a:blip r:embed="rId6">
                <a:alphaModFix/>
              </a:blip>
              <a:stretch>
                <a:fillRect/>
              </a:stretch>
            </p:blipFill>
            <p:spPr>
              <a:xfrm>
                <a:off x="455150" y="4738700"/>
                <a:ext cx="529046" cy="685800"/>
              </a:xfrm>
              <a:prstGeom prst="rect">
                <a:avLst/>
              </a:prstGeom>
              <a:noFill/>
              <a:ln>
                <a:noFill/>
              </a:ln>
            </p:spPr>
          </p:pic>
          <p:pic>
            <p:nvPicPr>
              <p:cNvPr id="232" name="Google Shape;232;p44"/>
              <p:cNvPicPr preferRelativeResize="0"/>
              <p:nvPr/>
            </p:nvPicPr>
            <p:blipFill>
              <a:blip r:embed="rId7">
                <a:alphaModFix/>
              </a:blip>
              <a:stretch>
                <a:fillRect/>
              </a:stretch>
            </p:blipFill>
            <p:spPr>
              <a:xfrm>
                <a:off x="984200" y="4738700"/>
                <a:ext cx="529389" cy="685800"/>
              </a:xfrm>
              <a:prstGeom prst="rect">
                <a:avLst/>
              </a:prstGeom>
              <a:noFill/>
              <a:ln>
                <a:noFill/>
              </a:ln>
            </p:spPr>
          </p:pic>
        </p:grpSp>
        <p:grpSp>
          <p:nvGrpSpPr>
            <p:cNvPr id="233" name="Google Shape;233;p44"/>
            <p:cNvGrpSpPr/>
            <p:nvPr/>
          </p:nvGrpSpPr>
          <p:grpSpPr>
            <a:xfrm>
              <a:off x="823112" y="4136967"/>
              <a:ext cx="1414299" cy="914381"/>
              <a:chOff x="447051" y="5424505"/>
              <a:chExt cx="1064664" cy="685803"/>
            </a:xfrm>
          </p:grpSpPr>
          <p:pic>
            <p:nvPicPr>
              <p:cNvPr id="234" name="Google Shape;234;p44"/>
              <p:cNvPicPr preferRelativeResize="0"/>
              <p:nvPr/>
            </p:nvPicPr>
            <p:blipFill>
              <a:blip r:embed="rId8">
                <a:alphaModFix/>
              </a:blip>
              <a:stretch>
                <a:fillRect/>
              </a:stretch>
            </p:blipFill>
            <p:spPr>
              <a:xfrm>
                <a:off x="979451" y="5424507"/>
                <a:ext cx="532264" cy="685800"/>
              </a:xfrm>
              <a:prstGeom prst="rect">
                <a:avLst/>
              </a:prstGeom>
              <a:noFill/>
              <a:ln>
                <a:noFill/>
              </a:ln>
            </p:spPr>
          </p:pic>
          <p:pic>
            <p:nvPicPr>
              <p:cNvPr id="235" name="Google Shape;235;p44"/>
              <p:cNvPicPr preferRelativeResize="0"/>
              <p:nvPr/>
            </p:nvPicPr>
            <p:blipFill>
              <a:blip r:embed="rId9">
                <a:alphaModFix/>
              </a:blip>
              <a:stretch>
                <a:fillRect/>
              </a:stretch>
            </p:blipFill>
            <p:spPr>
              <a:xfrm>
                <a:off x="447051" y="5424505"/>
                <a:ext cx="532397" cy="685800"/>
              </a:xfrm>
              <a:prstGeom prst="rect">
                <a:avLst/>
              </a:prstGeom>
              <a:noFill/>
              <a:ln>
                <a:noFill/>
              </a:ln>
            </p:spPr>
          </p:pic>
        </p:grpSp>
        <p:pic>
          <p:nvPicPr>
            <p:cNvPr id="236" name="Google Shape;236;p44"/>
            <p:cNvPicPr preferRelativeResize="0"/>
            <p:nvPr/>
          </p:nvPicPr>
          <p:blipFill>
            <a:blip r:embed="rId10">
              <a:alphaModFix/>
            </a:blip>
            <a:stretch>
              <a:fillRect/>
            </a:stretch>
          </p:blipFill>
          <p:spPr>
            <a:xfrm>
              <a:off x="825151" y="5171195"/>
              <a:ext cx="707136" cy="914400"/>
            </a:xfrm>
            <a:prstGeom prst="rect">
              <a:avLst/>
            </a:prstGeom>
            <a:noFill/>
            <a:ln>
              <a:noFill/>
            </a:ln>
          </p:spPr>
        </p:pic>
        <p:grpSp>
          <p:nvGrpSpPr>
            <p:cNvPr id="237" name="Google Shape;237;p44"/>
            <p:cNvGrpSpPr/>
            <p:nvPr/>
          </p:nvGrpSpPr>
          <p:grpSpPr>
            <a:xfrm>
              <a:off x="825152" y="6205442"/>
              <a:ext cx="2818393" cy="914391"/>
              <a:chOff x="457202" y="6795867"/>
              <a:chExt cx="2818393" cy="914391"/>
            </a:xfrm>
          </p:grpSpPr>
          <p:grpSp>
            <p:nvGrpSpPr>
              <p:cNvPr id="238" name="Google Shape;238;p44"/>
              <p:cNvGrpSpPr/>
              <p:nvPr/>
            </p:nvGrpSpPr>
            <p:grpSpPr>
              <a:xfrm>
                <a:off x="457202" y="6795880"/>
                <a:ext cx="1426468" cy="914378"/>
                <a:chOff x="457200" y="6796100"/>
                <a:chExt cx="1065801" cy="685801"/>
              </a:xfrm>
            </p:grpSpPr>
            <p:pic>
              <p:nvPicPr>
                <p:cNvPr id="239" name="Google Shape;239;p44"/>
                <p:cNvPicPr preferRelativeResize="0"/>
                <p:nvPr/>
              </p:nvPicPr>
              <p:blipFill>
                <a:blip r:embed="rId11">
                  <a:alphaModFix/>
                </a:blip>
                <a:stretch>
                  <a:fillRect/>
                </a:stretch>
              </p:blipFill>
              <p:spPr>
                <a:xfrm>
                  <a:off x="457200" y="6796100"/>
                  <a:ext cx="532397" cy="685801"/>
                </a:xfrm>
                <a:prstGeom prst="rect">
                  <a:avLst/>
                </a:prstGeom>
                <a:noFill/>
                <a:ln>
                  <a:noFill/>
                </a:ln>
              </p:spPr>
            </p:pic>
            <p:pic>
              <p:nvPicPr>
                <p:cNvPr id="240" name="Google Shape;240;p44"/>
                <p:cNvPicPr preferRelativeResize="0"/>
                <p:nvPr/>
              </p:nvPicPr>
              <p:blipFill>
                <a:blip r:embed="rId12">
                  <a:alphaModFix/>
                </a:blip>
                <a:stretch>
                  <a:fillRect/>
                </a:stretch>
              </p:blipFill>
              <p:spPr>
                <a:xfrm>
                  <a:off x="989601" y="6796100"/>
                  <a:ext cx="533401" cy="685801"/>
                </a:xfrm>
                <a:prstGeom prst="rect">
                  <a:avLst/>
                </a:prstGeom>
                <a:noFill/>
                <a:ln>
                  <a:noFill/>
                </a:ln>
              </p:spPr>
            </p:pic>
          </p:grpSp>
          <p:grpSp>
            <p:nvGrpSpPr>
              <p:cNvPr id="241" name="Google Shape;241;p44"/>
              <p:cNvGrpSpPr/>
              <p:nvPr/>
            </p:nvGrpSpPr>
            <p:grpSpPr>
              <a:xfrm>
                <a:off x="1861350" y="6795867"/>
                <a:ext cx="1414245" cy="914382"/>
                <a:chOff x="1511713" y="6796096"/>
                <a:chExt cx="1060790" cy="685804"/>
              </a:xfrm>
            </p:grpSpPr>
            <p:pic>
              <p:nvPicPr>
                <p:cNvPr id="242" name="Google Shape;242;p44"/>
                <p:cNvPicPr preferRelativeResize="0"/>
                <p:nvPr/>
              </p:nvPicPr>
              <p:blipFill>
                <a:blip r:embed="rId13">
                  <a:alphaModFix/>
                </a:blip>
                <a:stretch>
                  <a:fillRect/>
                </a:stretch>
              </p:blipFill>
              <p:spPr>
                <a:xfrm>
                  <a:off x="1511713" y="6796099"/>
                  <a:ext cx="532398" cy="685801"/>
                </a:xfrm>
                <a:prstGeom prst="rect">
                  <a:avLst/>
                </a:prstGeom>
                <a:noFill/>
                <a:ln>
                  <a:noFill/>
                </a:ln>
              </p:spPr>
            </p:pic>
            <p:pic>
              <p:nvPicPr>
                <p:cNvPr id="243" name="Google Shape;243;p44"/>
                <p:cNvPicPr preferRelativeResize="0"/>
                <p:nvPr/>
              </p:nvPicPr>
              <p:blipFill>
                <a:blip r:embed="rId14">
                  <a:alphaModFix/>
                </a:blip>
                <a:stretch>
                  <a:fillRect/>
                </a:stretch>
              </p:blipFill>
              <p:spPr>
                <a:xfrm>
                  <a:off x="2044101" y="6796096"/>
                  <a:ext cx="528402" cy="685801"/>
                </a:xfrm>
                <a:prstGeom prst="rect">
                  <a:avLst/>
                </a:prstGeom>
                <a:noFill/>
                <a:ln>
                  <a:noFill/>
                </a:ln>
              </p:spPr>
            </p:pic>
          </p:grpSp>
        </p:grpSp>
        <p:sp>
          <p:nvSpPr>
            <p:cNvPr id="244" name="Google Shape;244;p44"/>
            <p:cNvSpPr txBox="1"/>
            <p:nvPr/>
          </p:nvSpPr>
          <p:spPr>
            <a:xfrm>
              <a:off x="2428954" y="0"/>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1</a:t>
              </a:r>
              <a:r>
                <a:rPr lang="en" sz="1700">
                  <a:solidFill>
                    <a:srgbClr val="B7B7B7"/>
                  </a:solidFill>
                  <a:latin typeface="Open Sans"/>
                  <a:ea typeface="Open Sans"/>
                  <a:cs typeface="Open Sans"/>
                  <a:sym typeface="Open Sans"/>
                </a:rPr>
                <a:t>. Learn the difference between</a:t>
              </a:r>
              <a:r>
                <a:rPr b="1" lang="en" sz="1700">
                  <a:solidFill>
                    <a:srgbClr val="B7B7B7"/>
                  </a:solidFill>
                  <a:latin typeface="Open Sans"/>
                  <a:ea typeface="Open Sans"/>
                  <a:cs typeface="Open Sans"/>
                  <a:sym typeface="Open Sans"/>
                </a:rPr>
                <a:t> </a:t>
              </a:r>
              <a:r>
                <a:rPr b="1" lang="en" sz="1700">
                  <a:solidFill>
                    <a:srgbClr val="FFFFFF"/>
                  </a:solidFill>
                  <a:latin typeface="Open Sans"/>
                  <a:ea typeface="Open Sans"/>
                  <a:cs typeface="Open Sans"/>
                  <a:sym typeface="Open Sans"/>
                </a:rPr>
                <a:t>looking and seeing</a:t>
              </a:r>
              <a:endParaRPr b="1" sz="1700">
                <a:solidFill>
                  <a:srgbClr val="FFFFFF"/>
                </a:solidFill>
                <a:latin typeface="Open Sans"/>
                <a:ea typeface="Open Sans"/>
                <a:cs typeface="Open Sans"/>
                <a:sym typeface="Open Sans"/>
              </a:endParaRPr>
            </a:p>
          </p:txBody>
        </p:sp>
        <p:sp>
          <p:nvSpPr>
            <p:cNvPr id="245" name="Google Shape;245;p44"/>
            <p:cNvSpPr txBox="1"/>
            <p:nvPr/>
          </p:nvSpPr>
          <p:spPr>
            <a:xfrm>
              <a:off x="2428954" y="1034248"/>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2</a:t>
              </a:r>
              <a:r>
                <a:rPr lang="en" sz="1700">
                  <a:solidFill>
                    <a:srgbClr val="B7B7B7"/>
                  </a:solidFill>
                  <a:latin typeface="Open Sans"/>
                  <a:ea typeface="Open Sans"/>
                  <a:cs typeface="Open Sans"/>
                  <a:sym typeface="Open Sans"/>
                </a:rPr>
                <a:t>. Improve your ability to </a:t>
              </a:r>
              <a:r>
                <a:rPr b="1" lang="en" sz="1700">
                  <a:solidFill>
                    <a:srgbClr val="FFFFFF"/>
                  </a:solidFill>
                  <a:latin typeface="Open Sans"/>
                  <a:ea typeface="Open Sans"/>
                  <a:cs typeface="Open Sans"/>
                  <a:sym typeface="Open Sans"/>
                </a:rPr>
                <a:t>draw details</a:t>
              </a:r>
              <a:endParaRPr sz="1700">
                <a:solidFill>
                  <a:srgbClr val="B7B7B7"/>
                </a:solidFill>
              </a:endParaRPr>
            </a:p>
          </p:txBody>
        </p:sp>
        <p:sp>
          <p:nvSpPr>
            <p:cNvPr id="246" name="Google Shape;246;p44"/>
            <p:cNvSpPr txBox="1"/>
            <p:nvPr/>
          </p:nvSpPr>
          <p:spPr>
            <a:xfrm>
              <a:off x="2428954" y="2090622"/>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3</a:t>
              </a:r>
              <a:r>
                <a:rPr lang="en" sz="1700">
                  <a:solidFill>
                    <a:srgbClr val="B7B7B7"/>
                  </a:solidFill>
                  <a:latin typeface="Open Sans"/>
                  <a:ea typeface="Open Sans"/>
                  <a:cs typeface="Open Sans"/>
                  <a:sym typeface="Open Sans"/>
                </a:rPr>
                <a:t>. Learn how to </a:t>
              </a:r>
              <a:r>
                <a:rPr b="1" lang="en" sz="1700">
                  <a:solidFill>
                    <a:srgbClr val="FFFFFF"/>
                  </a:solidFill>
                  <a:latin typeface="Open Sans"/>
                  <a:ea typeface="Open Sans"/>
                  <a:cs typeface="Open Sans"/>
                  <a:sym typeface="Open Sans"/>
                </a:rPr>
                <a:t>draw angles</a:t>
              </a:r>
              <a:r>
                <a:rPr b="1" lang="en" sz="1700">
                  <a:solidFill>
                    <a:srgbClr val="B7B7B7"/>
                  </a:solidFill>
                  <a:latin typeface="Open Sans"/>
                  <a:ea typeface="Open Sans"/>
                  <a:cs typeface="Open Sans"/>
                  <a:sym typeface="Open Sans"/>
                </a:rPr>
                <a:t> </a:t>
              </a:r>
              <a:r>
                <a:rPr lang="en" sz="1700">
                  <a:solidFill>
                    <a:srgbClr val="B7B7B7"/>
                  </a:solidFill>
                  <a:latin typeface="Open Sans"/>
                  <a:ea typeface="Open Sans"/>
                  <a:cs typeface="Open Sans"/>
                  <a:sym typeface="Open Sans"/>
                </a:rPr>
                <a:t>and </a:t>
              </a:r>
              <a:r>
                <a:rPr b="1" lang="en" sz="1700">
                  <a:solidFill>
                    <a:srgbClr val="FFFFFF"/>
                  </a:solidFill>
                  <a:latin typeface="Open Sans"/>
                  <a:ea typeface="Open Sans"/>
                  <a:cs typeface="Open Sans"/>
                  <a:sym typeface="Open Sans"/>
                </a:rPr>
                <a:t>shade</a:t>
              </a:r>
              <a:endParaRPr sz="1700">
                <a:solidFill>
                  <a:srgbClr val="B7B7B7"/>
                </a:solidFill>
              </a:endParaRPr>
            </a:p>
          </p:txBody>
        </p:sp>
        <p:sp>
          <p:nvSpPr>
            <p:cNvPr id="247" name="Google Shape;247;p44"/>
            <p:cNvSpPr txBox="1"/>
            <p:nvPr/>
          </p:nvSpPr>
          <p:spPr>
            <a:xfrm>
              <a:off x="2428954" y="3146995"/>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4</a:t>
              </a:r>
              <a:r>
                <a:rPr lang="en" sz="1700">
                  <a:solidFill>
                    <a:srgbClr val="B7B7B7"/>
                  </a:solidFill>
                  <a:latin typeface="Open Sans"/>
                  <a:ea typeface="Open Sans"/>
                  <a:cs typeface="Open Sans"/>
                  <a:sym typeface="Open Sans"/>
                </a:rPr>
                <a:t>. Use </a:t>
              </a:r>
              <a:r>
                <a:rPr b="1" lang="en" sz="1700">
                  <a:solidFill>
                    <a:srgbClr val="FFFFFF"/>
                  </a:solidFill>
                  <a:latin typeface="Open Sans"/>
                  <a:ea typeface="Open Sans"/>
                  <a:cs typeface="Open Sans"/>
                  <a:sym typeface="Open Sans"/>
                </a:rPr>
                <a:t>blending to make things look 3D</a:t>
              </a:r>
              <a:endParaRPr sz="1700">
                <a:solidFill>
                  <a:srgbClr val="B7B7B7"/>
                </a:solidFill>
              </a:endParaRPr>
            </a:p>
          </p:txBody>
        </p:sp>
        <p:sp>
          <p:nvSpPr>
            <p:cNvPr id="248" name="Google Shape;248;p44"/>
            <p:cNvSpPr txBox="1"/>
            <p:nvPr/>
          </p:nvSpPr>
          <p:spPr>
            <a:xfrm>
              <a:off x="2428954" y="4148031"/>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sz="1700">
                  <a:solidFill>
                    <a:srgbClr val="B7B7B7"/>
                  </a:solidFill>
                  <a:latin typeface="Open Sans"/>
                  <a:ea typeface="Open Sans"/>
                  <a:cs typeface="Open Sans"/>
                  <a:sym typeface="Open Sans"/>
                </a:rPr>
                <a:t>Step</a:t>
              </a:r>
              <a:r>
                <a:rPr b="1" lang="en" sz="1700">
                  <a:solidFill>
                    <a:srgbClr val="FFFFFF"/>
                  </a:solidFill>
                  <a:latin typeface="Open Sans"/>
                  <a:ea typeface="Open Sans"/>
                  <a:cs typeface="Open Sans"/>
                  <a:sym typeface="Open Sans"/>
                </a:rPr>
                <a:t> 5</a:t>
              </a:r>
              <a:r>
                <a:rPr lang="en" sz="1700">
                  <a:solidFill>
                    <a:srgbClr val="B7B7B7"/>
                  </a:solidFill>
                  <a:latin typeface="Open Sans"/>
                  <a:ea typeface="Open Sans"/>
                  <a:cs typeface="Open Sans"/>
                  <a:sym typeface="Open Sans"/>
                </a:rPr>
                <a:t>. Practice observing and drawing </a:t>
              </a:r>
              <a:r>
                <a:rPr b="1" lang="en" sz="1700">
                  <a:solidFill>
                    <a:srgbClr val="FFFFFF"/>
                  </a:solidFill>
                  <a:latin typeface="Open Sans"/>
                  <a:ea typeface="Open Sans"/>
                  <a:cs typeface="Open Sans"/>
                  <a:sym typeface="Open Sans"/>
                </a:rPr>
                <a:t>parts of the face</a:t>
              </a:r>
              <a:endParaRPr b="1" sz="1700">
                <a:solidFill>
                  <a:srgbClr val="B7B7B7"/>
                </a:solidFill>
              </a:endParaRPr>
            </a:p>
          </p:txBody>
        </p:sp>
        <p:sp>
          <p:nvSpPr>
            <p:cNvPr id="249" name="Google Shape;249;p44"/>
            <p:cNvSpPr txBox="1"/>
            <p:nvPr/>
          </p:nvSpPr>
          <p:spPr>
            <a:xfrm>
              <a:off x="2428954" y="5176729"/>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6</a:t>
              </a:r>
              <a:r>
                <a:rPr lang="en" sz="1700">
                  <a:solidFill>
                    <a:srgbClr val="B7B7B7"/>
                  </a:solidFill>
                  <a:latin typeface="Open Sans"/>
                  <a:ea typeface="Open Sans"/>
                  <a:cs typeface="Open Sans"/>
                  <a:sym typeface="Open Sans"/>
                </a:rPr>
                <a:t>. Improve how you draw </a:t>
              </a:r>
              <a:r>
                <a:rPr b="1" lang="en" sz="1700">
                  <a:solidFill>
                    <a:srgbClr val="FFFFFF"/>
                  </a:solidFill>
                  <a:latin typeface="Open Sans"/>
                  <a:ea typeface="Open Sans"/>
                  <a:cs typeface="Open Sans"/>
                  <a:sym typeface="Open Sans"/>
                </a:rPr>
                <a:t>hair textures</a:t>
              </a:r>
              <a:endParaRPr b="1" sz="1700">
                <a:solidFill>
                  <a:srgbClr val="FFFFFF"/>
                </a:solidFill>
                <a:latin typeface="Open Sans"/>
                <a:ea typeface="Open Sans"/>
                <a:cs typeface="Open Sans"/>
                <a:sym typeface="Open Sans"/>
              </a:endParaRPr>
            </a:p>
          </p:txBody>
        </p:sp>
        <p:sp>
          <p:nvSpPr>
            <p:cNvPr id="250" name="Google Shape;250;p44"/>
            <p:cNvSpPr txBox="1"/>
            <p:nvPr/>
          </p:nvSpPr>
          <p:spPr>
            <a:xfrm>
              <a:off x="4509502" y="6205439"/>
              <a:ext cx="52947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7</a:t>
              </a:r>
              <a:r>
                <a:rPr lang="en" sz="1700">
                  <a:solidFill>
                    <a:srgbClr val="B7B7B7"/>
                  </a:solidFill>
                  <a:latin typeface="Open Sans"/>
                  <a:ea typeface="Open Sans"/>
                  <a:cs typeface="Open Sans"/>
                  <a:sym typeface="Open Sans"/>
                </a:rPr>
                <a:t>. Practice drawing it </a:t>
              </a:r>
              <a:r>
                <a:rPr b="1" lang="en" sz="1700">
                  <a:solidFill>
                    <a:srgbClr val="FFFFFF"/>
                  </a:solidFill>
                  <a:latin typeface="Open Sans"/>
                  <a:ea typeface="Open Sans"/>
                  <a:cs typeface="Open Sans"/>
                  <a:sym typeface="Open Sans"/>
                </a:rPr>
                <a:t>all together</a:t>
              </a:r>
              <a:endParaRPr b="1" sz="1700">
                <a:solidFill>
                  <a:srgbClr val="B7B7B7"/>
                </a:solidFill>
              </a:endParaRPr>
            </a:p>
          </p:txBody>
        </p:sp>
      </p:grpSp>
      <p:sp>
        <p:nvSpPr>
          <p:cNvPr id="251" name="Google Shape;251;p44"/>
          <p:cNvSpPr txBox="1"/>
          <p:nvPr/>
        </p:nvSpPr>
        <p:spPr>
          <a:xfrm>
            <a:off x="0" y="0"/>
            <a:ext cx="9144000" cy="73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Build your skills NOW so you are ready LATER!</a:t>
            </a:r>
            <a:endParaRPr sz="3600">
              <a:solidFill>
                <a:srgbClr val="FFFFFF"/>
              </a:solidFill>
              <a:latin typeface="Oswald"/>
              <a:ea typeface="Oswald"/>
              <a:cs typeface="Oswald"/>
              <a:sym typeface="Oswald"/>
            </a:endParaRPr>
          </a:p>
        </p:txBody>
      </p:sp>
      <p:cxnSp>
        <p:nvCxnSpPr>
          <p:cNvPr id="252" name="Google Shape;252;p44"/>
          <p:cNvCxnSpPr/>
          <p:nvPr/>
        </p:nvCxnSpPr>
        <p:spPr>
          <a:xfrm>
            <a:off x="275950" y="2871175"/>
            <a:ext cx="510900" cy="0"/>
          </a:xfrm>
          <a:prstGeom prst="straightConnector1">
            <a:avLst/>
          </a:prstGeom>
          <a:noFill/>
          <a:ln cap="flat" cmpd="sng" w="38100">
            <a:solidFill>
              <a:srgbClr val="FF0000"/>
            </a:solidFill>
            <a:prstDash val="solid"/>
            <a:round/>
            <a:headEnd len="med" w="med" type="none"/>
            <a:tailEnd len="med" w="med" type="triangle"/>
          </a:ln>
        </p:spPr>
      </p:cxnSp>
      <p:sp>
        <p:nvSpPr>
          <p:cNvPr id="253" name="Google Shape;253;p44"/>
          <p:cNvSpPr txBox="1"/>
          <p:nvPr/>
        </p:nvSpPr>
        <p:spPr>
          <a:xfrm>
            <a:off x="155075" y="1714950"/>
            <a:ext cx="6405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a:t>
            </a:r>
            <a:endParaRPr b="1" sz="2400">
              <a:solidFill>
                <a:srgbClr val="00FF00"/>
              </a:solidFill>
              <a:latin typeface="Average"/>
              <a:ea typeface="Average"/>
              <a:cs typeface="Average"/>
              <a:sym typeface="Average"/>
            </a:endParaRPr>
          </a:p>
        </p:txBody>
      </p:sp>
      <p:sp>
        <p:nvSpPr>
          <p:cNvPr id="254" name="Google Shape;254;p44"/>
          <p:cNvSpPr txBox="1"/>
          <p:nvPr/>
        </p:nvSpPr>
        <p:spPr>
          <a:xfrm>
            <a:off x="155075" y="901750"/>
            <a:ext cx="6405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a:t>
            </a:r>
            <a:endParaRPr b="1" sz="2400">
              <a:solidFill>
                <a:srgbClr val="00FF00"/>
              </a:solidFill>
              <a:latin typeface="Average"/>
              <a:ea typeface="Average"/>
              <a:cs typeface="Average"/>
              <a:sym typeface="Averag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27"/>
          <p:cNvPicPr preferRelativeResize="0"/>
          <p:nvPr/>
        </p:nvPicPr>
        <p:blipFill>
          <a:blip r:embed="rId3">
            <a:alphaModFix/>
          </a:blip>
          <a:stretch>
            <a:fillRect/>
          </a:stretch>
        </p:blipFill>
        <p:spPr>
          <a:xfrm>
            <a:off x="0" y="1517250"/>
            <a:ext cx="3966623" cy="5195700"/>
          </a:xfrm>
          <a:prstGeom prst="rect">
            <a:avLst/>
          </a:prstGeom>
          <a:noFill/>
          <a:ln>
            <a:noFill/>
          </a:ln>
        </p:spPr>
      </p:pic>
      <p:sp>
        <p:nvSpPr>
          <p:cNvPr id="127" name="Google Shape;127;p27"/>
          <p:cNvSpPr txBox="1"/>
          <p:nvPr/>
        </p:nvSpPr>
        <p:spPr>
          <a:xfrm>
            <a:off x="0" y="0"/>
            <a:ext cx="9144000" cy="137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200">
                <a:solidFill>
                  <a:srgbClr val="FFF2CC"/>
                </a:solidFill>
                <a:highlight>
                  <a:srgbClr val="666666"/>
                </a:highlight>
                <a:latin typeface="Oswald"/>
                <a:ea typeface="Oswald"/>
                <a:cs typeface="Oswald"/>
                <a:sym typeface="Oswald"/>
              </a:rPr>
              <a:t>🗣️</a:t>
            </a:r>
            <a:r>
              <a:rPr lang="en" sz="4200">
                <a:solidFill>
                  <a:srgbClr val="FFF2CC"/>
                </a:solidFill>
                <a:highlight>
                  <a:srgbClr val="666666"/>
                </a:highlight>
                <a:latin typeface="Average"/>
                <a:ea typeface="Average"/>
                <a:cs typeface="Average"/>
                <a:sym typeface="Average"/>
              </a:rPr>
              <a:t> </a:t>
            </a:r>
            <a:r>
              <a:rPr lang="en" sz="4200">
                <a:solidFill>
                  <a:srgbClr val="CACACA"/>
                </a:solidFill>
                <a:highlight>
                  <a:srgbClr val="666666"/>
                </a:highlight>
                <a:latin typeface="Average"/>
                <a:ea typeface="Average"/>
                <a:cs typeface="Average"/>
                <a:sym typeface="Average"/>
              </a:rPr>
              <a:t>✏️</a:t>
            </a:r>
            <a:endParaRPr sz="4200">
              <a:solidFill>
                <a:srgbClr val="CACACA"/>
              </a:solidFill>
              <a:highlight>
                <a:srgbClr val="666666"/>
              </a:highlight>
              <a:latin typeface="Average"/>
              <a:ea typeface="Average"/>
              <a:cs typeface="Average"/>
              <a:sym typeface="Average"/>
            </a:endParaRPr>
          </a:p>
          <a:p>
            <a:pPr indent="0" lvl="0" marL="0" rtl="0" algn="ctr">
              <a:spcBef>
                <a:spcPts val="0"/>
              </a:spcBef>
              <a:spcAft>
                <a:spcPts val="0"/>
              </a:spcAft>
              <a:buNone/>
            </a:pPr>
            <a:r>
              <a:rPr lang="en" sz="4200">
                <a:solidFill>
                  <a:srgbClr val="FFFFFF"/>
                </a:solidFill>
                <a:latin typeface="Oswald"/>
                <a:ea typeface="Oswald"/>
                <a:cs typeface="Oswald"/>
                <a:sym typeface="Oswald"/>
              </a:rPr>
              <a:t>It is a good idea to keep drawing while I talk </a:t>
            </a:r>
            <a:endParaRPr sz="4200"/>
          </a:p>
        </p:txBody>
      </p:sp>
      <p:sp>
        <p:nvSpPr>
          <p:cNvPr descr="Translations" id="128" name="Google Shape;128;p27"/>
          <p:cNvSpPr txBox="1"/>
          <p:nvPr/>
        </p:nvSpPr>
        <p:spPr>
          <a:xfrm>
            <a:off x="3966625" y="1372200"/>
            <a:ext cx="5177400" cy="54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እያወራሁ መሳል መቀጠል ጥሩ ነው።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من الجيد أن أستمر في الرسم بينما أتحدث</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És una bona idea seguir dibuixant mentre parlo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在我说话的时候继续画画是个好主意</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این ایده خوبی است که در حین صحبت کردن به نقاشی ادامه دهم</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जब मैं बात कर रहा हूँ तो चित्र बनाते रहना एक अच्छा विचार 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話しながら絵を描き続けるのは良い考えです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내가 말하는 동안 계속 그림을 그리는 것이 좋습니다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Dema ku ez dipeyivim fikrek baş e ku meriv xêzkirinê bidomîne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É uma boa ideia continuar desenhando enquanto falo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ਜਦੋਂ ਮੈਂ ਗੱਲ ਕਰਦਾ ਹਾਂ ਤਾਂ ਡਰਾਇੰਗ ਜਾਰੀ ਰੱਖਣਾ ਇੱਕ ਚੰਗਾ ਵਿਚਾਰ 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Хорошая идея — продолжать рисовать, пока я говорю.</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Waa fikrad wanaagsan in aan sii wado sawirka inta aan hadlayo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 una buena idea seguir dibujando mientras hablo.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Ni wazo nzuri kuendelea kuchora wakati ninazungumza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Magandang ideya na ipagpatuloy ang pagguhit habang nagsasalita ako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Konuşurken çizim yapmaya devam etmek iyi bir fikirdir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Було б гарною ідеєю продовжувати малювати, поки я розмовляю</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Thật là một ý tưởng hay khi tiếp tục vẽ trong khi tôi nói</a:t>
            </a:r>
            <a:endParaRPr sz="2300">
              <a:solidFill>
                <a:srgbClr val="AAAAAA"/>
              </a:solidFill>
              <a:latin typeface="Average"/>
              <a:ea typeface="Average"/>
              <a:cs typeface="Average"/>
              <a:sym typeface="Averag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descr="Translations" id="259" name="Google Shape;259;p45"/>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You will need your </a:t>
            </a:r>
            <a:r>
              <a:rPr lang="en" sz="4800">
                <a:solidFill>
                  <a:srgbClr val="FFFF00"/>
                </a:solidFill>
                <a:latin typeface="Oswald"/>
                <a:ea typeface="Oswald"/>
                <a:cs typeface="Oswald"/>
                <a:sym typeface="Oswald"/>
              </a:rPr>
              <a:t>Chromebooks </a:t>
            </a:r>
            <a:r>
              <a:rPr lang="en" sz="4800">
                <a:solidFill>
                  <a:srgbClr val="FFFFFF"/>
                </a:solidFill>
                <a:latin typeface="Oswald"/>
                <a:ea typeface="Oswald"/>
                <a:cs typeface="Oswald"/>
                <a:sym typeface="Oswald"/>
              </a:rPr>
              <a:t>on </a:t>
            </a:r>
            <a:r>
              <a:rPr lang="en" sz="4800">
                <a:solidFill>
                  <a:srgbClr val="00FF00"/>
                </a:solidFill>
                <a:latin typeface="Oswald"/>
                <a:ea typeface="Oswald"/>
                <a:cs typeface="Oswald"/>
                <a:sym typeface="Oswald"/>
              </a:rPr>
              <a:t>Thursday </a:t>
            </a:r>
            <a:r>
              <a:rPr lang="en" sz="4800">
                <a:solidFill>
                  <a:srgbClr val="FFFFFF"/>
                </a:solidFill>
                <a:latin typeface="Oswald"/>
                <a:ea typeface="Oswald"/>
                <a:cs typeface="Oswald"/>
                <a:sym typeface="Oswald"/>
              </a:rPr>
              <a:t>and </a:t>
            </a:r>
            <a:r>
              <a:rPr lang="en" sz="4800">
                <a:solidFill>
                  <a:srgbClr val="00FF00"/>
                </a:solidFill>
                <a:latin typeface="Oswald"/>
                <a:ea typeface="Oswald"/>
                <a:cs typeface="Oswald"/>
                <a:sym typeface="Oswald"/>
              </a:rPr>
              <a:t>Friday</a:t>
            </a:r>
            <a:endParaRPr sz="4800">
              <a:solidFill>
                <a:srgbClr val="00FF00"/>
              </a:solidFill>
              <a:latin typeface="Oswald"/>
              <a:ea typeface="Oswald"/>
              <a:cs typeface="Oswald"/>
              <a:sym typeface="Oswald"/>
            </a:endParaRPr>
          </a:p>
        </p:txBody>
      </p:sp>
      <p:sp>
        <p:nvSpPr>
          <p:cNvPr descr="Translations" id="260" name="Google Shape;260;p45"/>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rgbClr val="AAAAAA"/>
                </a:solidFill>
                <a:latin typeface="Average"/>
                <a:ea typeface="Average"/>
                <a:cs typeface="Average"/>
                <a:sym typeface="Average"/>
              </a:rPr>
              <a:t>ሐሙስ እና አርብ ላይ የእርስዎን Chromebooks ያስፈልግዎታል።</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ستحتاج إلى أجهزة Chromebook الخاصة بك يومي الخميس والجمعة.</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Necessitareu els vostres Chromebook els dijous i divendres.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您将在周四和周五需要您的 Chromebook。</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پنجشنبه و جمعه به دستگاه‌های Chromebook خود نیاز خواهید داشت.</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आपको गुरुवार और शुक्रवार को अपने Chromebook की आवश्यकता होगी.</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木曜日と金曜日には Chromebook が必要になります。</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목요일과 금요일에는 Chromebook이 필요합니다.</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Pêncşem û Înîyê hûn ê hewceyê Chromebookên xwe bin.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Você precisará dos seus Chromebooks na quinta e sexta-feira.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ਤੁਹਾਨੂੰ ਵੀਰਵਾਰ ਅਤੇ ਸ਼ੁੱਕਰਵਾਰ ਨੂੰ ਤੁਹਾਡੀਆਂ Chromebooks ਦੀ ਲੋੜ ਪਵੇਗੀ।</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Ваши Chromebook понадобятся вам в четверг и пятницу.</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Waxaad u baahan doontaa buugaagta Chrome-ka Khamiista iyo Jimcaha.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Necesitarás tus Chromebooks el jueves y viernes.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Utahitaji Chromebook zako Alhamisi na Ijumaa.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Kakailanganin mo ang iyong mga Chromebook sa Huwebes at Biyernes.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Chromebook'larınıza perşembe ve cuma günü ihtiyacınız olacak.</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Ваші Chromebook знадобляться вам у четвер і п’ятницю.</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Bạn sẽ cần Chromebook vào thứ năm và thứ sáu.</a:t>
            </a:r>
            <a:endParaRPr sz="1700">
              <a:solidFill>
                <a:srgbClr val="E0E0E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descr="Translations" id="265" name="Google Shape;265;p46"/>
          <p:cNvSpPr txBox="1"/>
          <p:nvPr/>
        </p:nvSpPr>
        <p:spPr>
          <a:xfrm>
            <a:off x="0" y="0"/>
            <a:ext cx="3255000" cy="335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Oswald"/>
                <a:ea typeface="Oswald"/>
                <a:cs typeface="Oswald"/>
                <a:sym typeface="Oswald"/>
              </a:rPr>
              <a:t>See me outside class if you </a:t>
            </a:r>
            <a:r>
              <a:rPr lang="en" sz="4000">
                <a:solidFill>
                  <a:srgbClr val="00FF00"/>
                </a:solidFill>
                <a:latin typeface="Oswald"/>
                <a:ea typeface="Oswald"/>
                <a:cs typeface="Oswald"/>
                <a:sym typeface="Oswald"/>
              </a:rPr>
              <a:t>need help</a:t>
            </a:r>
            <a:r>
              <a:rPr lang="en" sz="4000">
                <a:solidFill>
                  <a:srgbClr val="FFFFFF"/>
                </a:solidFill>
                <a:latin typeface="Oswald"/>
                <a:ea typeface="Oswald"/>
                <a:cs typeface="Oswald"/>
                <a:sym typeface="Oswald"/>
              </a:rPr>
              <a:t> with your GNSPES account</a:t>
            </a:r>
            <a:endParaRPr sz="4000">
              <a:solidFill>
                <a:srgbClr val="FFFFFF"/>
              </a:solidFill>
              <a:latin typeface="Oswald"/>
              <a:ea typeface="Oswald"/>
              <a:cs typeface="Oswald"/>
              <a:sym typeface="Oswald"/>
            </a:endParaRPr>
          </a:p>
        </p:txBody>
      </p:sp>
      <p:sp>
        <p:nvSpPr>
          <p:cNvPr descr="Translations" id="266" name="Google Shape;266;p46"/>
          <p:cNvSpPr txBox="1"/>
          <p:nvPr/>
        </p:nvSpPr>
        <p:spPr>
          <a:xfrm>
            <a:off x="3255000" y="0"/>
            <a:ext cx="5889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በGNSPES መለያዎ ላይ እገዛ ከፈለጉ ከክፍል ውጪ ይመልከቱኝ።</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يمكنك رؤيتي خارج الفصل إذا كنت بحاجة إلى مساعدة بشأن حساب GNSPES الخاص بك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Vegeu-me fora de classe si necessiteu ajuda amb el vostre compte GNSPES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如果您需要有关 GNSPES 帐户的帮助，请在课外与我联系</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اگر در مورد حساب GNSPES خود به کمک نیاز دارید، خارج از کلاس به من مراجعه کنید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यदि आपको अपने GNSPES खाते से संबंधित सहायता की आवश्यकता हो तो कक्षा के बाहर मुझसे मिलें।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GNSPESアカウントに関するサポートが必要な場合は、授業外にお越しください。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GNSPES 계정 관련 도움이 필요하면 수업 시간 외에 저를 만나세요.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Ger ji bo hesabê xweya GNSPES arîkariyê hewce bike min li derveyî polê bibîne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Fale comigo fora da aula se precisar de ajuda com sua conta GNSPES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ਜੇ ਤੁਹਾਨੂੰ ਆਪਣੇ GNSPES ਖਾਤੇ ਵਿੱਚ ਮਦਦ ਦੀ ਲੋੜ ਹੈ ਤਾਂ ਮੈਨੂੰ ਕਲਾਸ ਤੋਂ ਬਾਹਰ ਦੇਖੋ</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Если вам нужна помощь с вашей учетной записью GNSPES, обратитесь ко мне за пределами класса.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I arag meel ka baxsan fasalka haddii aad u baahan tahay in lagaa caawiyo akoonkaaga GNSPES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Visíteme fuera de clase si necesita ayuda con su cuenta GNSPES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Nione nje ya darasa ikiwa unahitaji usaidizi kuhusu akaunti yako ya GNSPES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Tingnan ako sa labas ng klase kung kailangan mo ng tulong sa iyong GNSPES account</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GNSPES hesabınızla ilgili yardıma ihtiyacınız varsa ders dışında bana ulaşın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Якщо вам потрібна допомога з вашим обліковим записом GNSPES, зверніться до мене поза класом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Gặp tôi bên ngoài lớp học nếu bạn cần trợ giúp về tài khoản GNSPES của mình</a:t>
            </a:r>
            <a:endParaRPr sz="1500">
              <a:solidFill>
                <a:srgbClr val="AAAAAA"/>
              </a:solidFill>
              <a:latin typeface="Average"/>
              <a:ea typeface="Average"/>
              <a:cs typeface="Average"/>
              <a:sym typeface="Average"/>
            </a:endParaRPr>
          </a:p>
        </p:txBody>
      </p:sp>
      <p:pic>
        <p:nvPicPr>
          <p:cNvPr id="267" name="Google Shape;267;p46"/>
          <p:cNvPicPr preferRelativeResize="0"/>
          <p:nvPr/>
        </p:nvPicPr>
        <p:blipFill>
          <a:blip r:embed="rId3">
            <a:alphaModFix/>
          </a:blip>
          <a:stretch>
            <a:fillRect/>
          </a:stretch>
        </p:blipFill>
        <p:spPr>
          <a:xfrm>
            <a:off x="296376" y="3354600"/>
            <a:ext cx="2662250" cy="35032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7"/>
          <p:cNvSpPr txBox="1"/>
          <p:nvPr/>
        </p:nvSpPr>
        <p:spPr>
          <a:xfrm>
            <a:off x="19050" y="-6025"/>
            <a:ext cx="9144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Evaluation for the portrait project</a:t>
            </a:r>
            <a:endParaRPr sz="30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Proportion and detail: </a:t>
            </a:r>
            <a:r>
              <a:rPr b="1" lang="en" sz="1800">
                <a:solidFill>
                  <a:srgbClr val="00FF00"/>
                </a:solidFill>
                <a:latin typeface="Cabin"/>
                <a:ea typeface="Cabin"/>
                <a:cs typeface="Cabin"/>
                <a:sym typeface="Cabin"/>
              </a:rPr>
              <a:t>Shapes</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sizes</a:t>
            </a:r>
            <a:r>
              <a:rPr b="1" lang="en" sz="1800">
                <a:solidFill>
                  <a:srgbClr val="FFFFFF"/>
                </a:solidFill>
                <a:latin typeface="Cabin"/>
                <a:ea typeface="Cabin"/>
                <a:cs typeface="Cabin"/>
                <a:sym typeface="Cabin"/>
              </a:rPr>
              <a:t>, and </a:t>
            </a:r>
            <a:r>
              <a:rPr b="1" lang="en" sz="1800">
                <a:solidFill>
                  <a:srgbClr val="00FF00"/>
                </a:solidFill>
                <a:latin typeface="Cabin"/>
                <a:ea typeface="Cabin"/>
                <a:cs typeface="Cabin"/>
                <a:sym typeface="Cabin"/>
              </a:rPr>
              <a:t>contour </a:t>
            </a:r>
            <a:endParaRPr b="1" sz="1800">
              <a:solidFill>
                <a:srgbClr val="00FF00"/>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Shading technique: Deep </a:t>
            </a:r>
            <a:r>
              <a:rPr b="1" lang="en" sz="1800">
                <a:solidFill>
                  <a:srgbClr val="00FF00"/>
                </a:solidFill>
                <a:latin typeface="Cabin"/>
                <a:ea typeface="Cabin"/>
                <a:cs typeface="Cabin"/>
                <a:sym typeface="Cabin"/>
              </a:rPr>
              <a:t>black </a:t>
            </a:r>
            <a:r>
              <a:rPr b="1" lang="en" sz="1800">
                <a:solidFill>
                  <a:srgbClr val="FFFFFF"/>
                </a:solidFill>
                <a:latin typeface="Cabin"/>
                <a:ea typeface="Cabin"/>
                <a:cs typeface="Cabin"/>
                <a:sym typeface="Cabin"/>
              </a:rPr>
              <a:t>colours, </a:t>
            </a:r>
            <a:r>
              <a:rPr b="1" lang="en" sz="1800">
                <a:solidFill>
                  <a:srgbClr val="00FF00"/>
                </a:solidFill>
                <a:latin typeface="Cabin"/>
                <a:ea typeface="Cabin"/>
                <a:cs typeface="Cabin"/>
                <a:sym typeface="Cabin"/>
              </a:rPr>
              <a:t>smooth</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blending</a:t>
            </a:r>
            <a:endParaRPr sz="1000">
              <a:solidFill>
                <a:srgbClr val="00FF00"/>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Composition: </a:t>
            </a:r>
            <a:r>
              <a:rPr b="1" lang="en" sz="1800">
                <a:solidFill>
                  <a:srgbClr val="00FF00"/>
                </a:solidFill>
                <a:latin typeface="Cabin"/>
                <a:ea typeface="Cabin"/>
                <a:cs typeface="Cabin"/>
                <a:sym typeface="Cabin"/>
              </a:rPr>
              <a:t>Complete</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full</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finished</a:t>
            </a:r>
            <a:r>
              <a:rPr b="1" lang="en" sz="1800">
                <a:solidFill>
                  <a:srgbClr val="FFFFFF"/>
                </a:solidFill>
                <a:latin typeface="Cabin"/>
                <a:ea typeface="Cabin"/>
                <a:cs typeface="Cabin"/>
                <a:sym typeface="Cabin"/>
              </a:rPr>
              <a:t>, and </a:t>
            </a:r>
            <a:r>
              <a:rPr b="1" lang="en" sz="1800">
                <a:solidFill>
                  <a:srgbClr val="00FF00"/>
                </a:solidFill>
                <a:latin typeface="Cabin"/>
                <a:ea typeface="Cabin"/>
                <a:cs typeface="Cabin"/>
                <a:sym typeface="Cabin"/>
              </a:rPr>
              <a:t>balanced</a:t>
            </a:r>
            <a:endParaRPr b="1" sz="1800">
              <a:solidFill>
                <a:srgbClr val="00FF00"/>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p:txBody>
      </p:sp>
      <p:sp>
        <p:nvSpPr>
          <p:cNvPr id="273" name="Google Shape;273;p47"/>
          <p:cNvSpPr txBox="1"/>
          <p:nvPr/>
        </p:nvSpPr>
        <p:spPr>
          <a:xfrm>
            <a:off x="457200" y="764953"/>
            <a:ext cx="4042500" cy="17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መጠን እና ዝርዝር፡ </a:t>
            </a:r>
            <a:r>
              <a:rPr lang="en" sz="1100">
                <a:solidFill>
                  <a:srgbClr val="AAAAAA"/>
                </a:solidFill>
                <a:latin typeface="Average"/>
                <a:ea typeface="Average"/>
                <a:cs typeface="Average"/>
                <a:sym typeface="Average"/>
              </a:rPr>
              <a:t>ቅርጾች፣ መጠኖች እና ኮንቱር።</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النسبة والتفاصيل:</a:t>
            </a:r>
            <a:r>
              <a:rPr lang="en" sz="1100">
                <a:solidFill>
                  <a:srgbClr val="AAAAAA"/>
                </a:solidFill>
                <a:latin typeface="Average"/>
                <a:ea typeface="Average"/>
                <a:cs typeface="Average"/>
                <a:sym typeface="Average"/>
              </a:rPr>
              <a:t> الأشكال والأحجام والخطوط العريضة.</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Proporció i detall:</a:t>
            </a:r>
            <a:r>
              <a:rPr lang="en" sz="1100">
                <a:solidFill>
                  <a:srgbClr val="AAAAAA"/>
                </a:solidFill>
                <a:latin typeface="Average"/>
                <a:ea typeface="Average"/>
                <a:cs typeface="Average"/>
                <a:sym typeface="Average"/>
              </a:rPr>
              <a:t> formes, mides i contorn.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比例和细节：</a:t>
            </a:r>
            <a:r>
              <a:rPr lang="en" sz="1100">
                <a:solidFill>
                  <a:srgbClr val="AAAAAA"/>
                </a:solidFill>
                <a:latin typeface="Average"/>
                <a:ea typeface="Average"/>
                <a:cs typeface="Average"/>
                <a:sym typeface="Average"/>
              </a:rPr>
              <a:t>形状、大小和轮廓。</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تناسب و جزئیات: </a:t>
            </a:r>
            <a:r>
              <a:rPr lang="en" sz="1100">
                <a:solidFill>
                  <a:srgbClr val="AAAAAA"/>
                </a:solidFill>
                <a:latin typeface="Average"/>
                <a:ea typeface="Average"/>
                <a:cs typeface="Average"/>
                <a:sym typeface="Average"/>
              </a:rPr>
              <a:t>شکل ها، اندازه ها و کانتور.</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अनुपात और विवरण: </a:t>
            </a:r>
            <a:r>
              <a:rPr lang="en" sz="1100">
                <a:solidFill>
                  <a:srgbClr val="AAAAAA"/>
                </a:solidFill>
                <a:latin typeface="Average"/>
                <a:ea typeface="Average"/>
                <a:cs typeface="Average"/>
                <a:sym typeface="Average"/>
              </a:rPr>
              <a:t>आकृतियाँ, आकार और रूपरेखा।</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比率と詳細: </a:t>
            </a:r>
            <a:r>
              <a:rPr lang="en" sz="1100">
                <a:solidFill>
                  <a:srgbClr val="AAAAAA"/>
                </a:solidFill>
                <a:latin typeface="Average"/>
                <a:ea typeface="Average"/>
                <a:cs typeface="Average"/>
                <a:sym typeface="Average"/>
              </a:rPr>
              <a:t>形状、サイズ、輪郭。</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비율과 세부 사항:</a:t>
            </a:r>
            <a:r>
              <a:rPr lang="en" sz="1100">
                <a:solidFill>
                  <a:srgbClr val="AAAAAA"/>
                </a:solidFill>
                <a:latin typeface="Average"/>
                <a:ea typeface="Average"/>
                <a:cs typeface="Average"/>
                <a:sym typeface="Average"/>
              </a:rPr>
              <a:t> 모양, 크기, 윤곽선.</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Rêje û hûrgulî:</a:t>
            </a:r>
            <a:r>
              <a:rPr lang="en" sz="1100">
                <a:solidFill>
                  <a:srgbClr val="AAAAAA"/>
                </a:solidFill>
                <a:latin typeface="Average"/>
                <a:ea typeface="Average"/>
                <a:cs typeface="Average"/>
                <a:sym typeface="Average"/>
              </a:rPr>
              <a:t> Şêwe, mezinahî, û rêgez.</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Proporção e detalhe:</a:t>
            </a:r>
            <a:r>
              <a:rPr lang="en" sz="1100">
                <a:solidFill>
                  <a:srgbClr val="AAAAAA"/>
                </a:solidFill>
                <a:latin typeface="Average"/>
                <a:ea typeface="Average"/>
                <a:cs typeface="Average"/>
                <a:sym typeface="Average"/>
              </a:rPr>
              <a:t> formas, tamanhos e contornos.</a:t>
            </a:r>
            <a:endParaRPr b="1" sz="850">
              <a:solidFill>
                <a:srgbClr val="CCCCCC"/>
              </a:solidFill>
              <a:latin typeface="Cabin"/>
              <a:ea typeface="Cabin"/>
              <a:cs typeface="Cabin"/>
              <a:sym typeface="Cabin"/>
            </a:endParaRPr>
          </a:p>
        </p:txBody>
      </p:sp>
      <p:sp>
        <p:nvSpPr>
          <p:cNvPr id="274" name="Google Shape;274;p47"/>
          <p:cNvSpPr txBox="1"/>
          <p:nvPr/>
        </p:nvSpPr>
        <p:spPr>
          <a:xfrm>
            <a:off x="4457700" y="748575"/>
            <a:ext cx="4686300" cy="17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ਅਨੁਪਾਤ ਅਤੇ ਵੇਰਵੇ:</a:t>
            </a:r>
            <a:r>
              <a:rPr lang="en" sz="1100">
                <a:solidFill>
                  <a:srgbClr val="AAAAAA"/>
                </a:solidFill>
                <a:latin typeface="Average"/>
                <a:ea typeface="Average"/>
                <a:cs typeface="Average"/>
                <a:sym typeface="Average"/>
              </a:rPr>
              <a:t> ਆਕਾਰ, ਆਕਾਰ ਅਤੇ ਸਮਰੂਪ।</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Пропорции и детали:</a:t>
            </a:r>
            <a:r>
              <a:rPr lang="en" sz="1100">
                <a:solidFill>
                  <a:srgbClr val="AAAAAA"/>
                </a:solidFill>
                <a:latin typeface="Average"/>
                <a:ea typeface="Average"/>
                <a:cs typeface="Average"/>
                <a:sym typeface="Average"/>
              </a:rPr>
              <a:t> формы, размеры и контур.</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Saamiga iyo faahfaahinta:</a:t>
            </a:r>
            <a:r>
              <a:rPr lang="en" sz="1100">
                <a:solidFill>
                  <a:srgbClr val="AAAAAA"/>
                </a:solidFill>
                <a:latin typeface="Average"/>
                <a:ea typeface="Average"/>
                <a:cs typeface="Average"/>
                <a:sym typeface="Average"/>
              </a:rPr>
              <a:t> Qaababka, cabbirrada, iyo kontoorka.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Proporción y detalle: </a:t>
            </a:r>
            <a:r>
              <a:rPr lang="en" sz="1100">
                <a:solidFill>
                  <a:srgbClr val="AAAAAA"/>
                </a:solidFill>
                <a:latin typeface="Average"/>
                <a:ea typeface="Average"/>
                <a:cs typeface="Average"/>
                <a:sym typeface="Average"/>
              </a:rPr>
              <a:t>Formas, tamaños y contornos.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Uwiano na undani:</a:t>
            </a:r>
            <a:r>
              <a:rPr lang="en" sz="1100">
                <a:solidFill>
                  <a:srgbClr val="AAAAAA"/>
                </a:solidFill>
                <a:latin typeface="Average"/>
                <a:ea typeface="Average"/>
                <a:cs typeface="Average"/>
                <a:sym typeface="Average"/>
              </a:rPr>
              <a:t> Maumbo, ukubwa, na contour.</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Proporsyon at detalye:</a:t>
            </a:r>
            <a:r>
              <a:rPr lang="en" sz="1100">
                <a:solidFill>
                  <a:srgbClr val="AAAAAA"/>
                </a:solidFill>
                <a:latin typeface="Average"/>
                <a:ea typeface="Average"/>
                <a:cs typeface="Average"/>
                <a:sym typeface="Average"/>
              </a:rPr>
              <a:t> Mga hugis, sukat, at tabas.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Oran ve detay:</a:t>
            </a:r>
            <a:r>
              <a:rPr lang="en" sz="1100">
                <a:solidFill>
                  <a:srgbClr val="AAAAAA"/>
                </a:solidFill>
                <a:latin typeface="Average"/>
                <a:ea typeface="Average"/>
                <a:cs typeface="Average"/>
                <a:sym typeface="Average"/>
              </a:rPr>
              <a:t> Şekiller, boyutlar ve konturlar.</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Пропорції та деталі:</a:t>
            </a:r>
            <a:r>
              <a:rPr lang="en" sz="1100">
                <a:solidFill>
                  <a:srgbClr val="AAAAAA"/>
                </a:solidFill>
                <a:latin typeface="Average"/>
                <a:ea typeface="Average"/>
                <a:cs typeface="Average"/>
                <a:sym typeface="Average"/>
              </a:rPr>
              <a:t> форми, розміри та контур.</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Tỷ lệ và chi tiết: </a:t>
            </a:r>
            <a:r>
              <a:rPr lang="en" sz="1100">
                <a:solidFill>
                  <a:srgbClr val="AAAAAA"/>
                </a:solidFill>
                <a:latin typeface="Average"/>
                <a:ea typeface="Average"/>
                <a:cs typeface="Average"/>
                <a:sym typeface="Average"/>
              </a:rPr>
              <a:t>Hình dạng, kích thước và đường viền.</a:t>
            </a:r>
            <a:endParaRPr b="1" sz="1100">
              <a:solidFill>
                <a:srgbClr val="CCCCCC"/>
              </a:solidFill>
              <a:latin typeface="Cabin"/>
              <a:ea typeface="Cabin"/>
              <a:cs typeface="Cabin"/>
              <a:sym typeface="Cabin"/>
            </a:endParaRPr>
          </a:p>
        </p:txBody>
      </p:sp>
      <p:sp>
        <p:nvSpPr>
          <p:cNvPr id="275" name="Google Shape;275;p47"/>
          <p:cNvSpPr txBox="1"/>
          <p:nvPr/>
        </p:nvSpPr>
        <p:spPr>
          <a:xfrm>
            <a:off x="457200" y="2756301"/>
            <a:ext cx="4042500" cy="21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የጥላ ቴክኒክ: </a:t>
            </a:r>
            <a:r>
              <a:rPr lang="en" sz="1100">
                <a:solidFill>
                  <a:srgbClr val="AAAAAA"/>
                </a:solidFill>
                <a:latin typeface="Average"/>
                <a:ea typeface="Average"/>
                <a:cs typeface="Average"/>
                <a:sym typeface="Average"/>
              </a:rPr>
              <a:t>ጥልቅ ጥቁር ቀለሞች, ለስላሳ, ቅልቅል.</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تقنية التظليل: </a:t>
            </a:r>
            <a:r>
              <a:rPr lang="en" sz="1100">
                <a:solidFill>
                  <a:srgbClr val="AAAAAA"/>
                </a:solidFill>
                <a:latin typeface="Average"/>
                <a:ea typeface="Average"/>
                <a:cs typeface="Average"/>
                <a:sym typeface="Average"/>
              </a:rPr>
              <a:t>ألوان سوداء عميقة، ناعمة، مزج.</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Tècnica d'ombrejat:</a:t>
            </a:r>
            <a:r>
              <a:rPr lang="en" sz="1100">
                <a:solidFill>
                  <a:srgbClr val="AAAAAA"/>
                </a:solidFill>
                <a:latin typeface="Average"/>
                <a:ea typeface="Average"/>
                <a:cs typeface="Average"/>
                <a:sym typeface="Average"/>
              </a:rPr>
              <a:t> colors negres profunds, suaus, barrejats.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阴影技术：</a:t>
            </a:r>
            <a:r>
              <a:rPr lang="en" sz="1100">
                <a:solidFill>
                  <a:srgbClr val="AAAAAA"/>
                </a:solidFill>
                <a:latin typeface="Average"/>
                <a:ea typeface="Average"/>
                <a:cs typeface="Average"/>
                <a:sym typeface="Average"/>
              </a:rPr>
              <a:t>深黑色，平滑，混合。</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تکنیک سایه‌زنی: </a:t>
            </a:r>
            <a:r>
              <a:rPr lang="en" sz="1100">
                <a:solidFill>
                  <a:srgbClr val="AAAAAA"/>
                </a:solidFill>
                <a:latin typeface="Average"/>
                <a:ea typeface="Average"/>
                <a:cs typeface="Average"/>
                <a:sym typeface="Average"/>
              </a:rPr>
              <a:t>رنگ‌های سیاه عمیق، صاف، ترکیبی.</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छायांकन तकनीक:</a:t>
            </a:r>
            <a:r>
              <a:rPr lang="en" sz="1100">
                <a:solidFill>
                  <a:srgbClr val="AAAAAA"/>
                </a:solidFill>
                <a:latin typeface="Average"/>
                <a:ea typeface="Average"/>
                <a:cs typeface="Average"/>
                <a:sym typeface="Average"/>
              </a:rPr>
              <a:t> गहरे काले रंग, चिकना, सम्मिश्रण।</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シェーディングテクニック:</a:t>
            </a:r>
            <a:r>
              <a:rPr lang="en" sz="1100">
                <a:solidFill>
                  <a:srgbClr val="AAAAAA"/>
                </a:solidFill>
                <a:latin typeface="Average"/>
                <a:ea typeface="Average"/>
                <a:cs typeface="Average"/>
                <a:sym typeface="Average"/>
              </a:rPr>
              <a:t> 深い黒色、滑らか、ブレンド。</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음영 기법: </a:t>
            </a:r>
            <a:r>
              <a:rPr lang="en" sz="1100">
                <a:solidFill>
                  <a:srgbClr val="AAAAAA"/>
                </a:solidFill>
                <a:latin typeface="Average"/>
                <a:ea typeface="Average"/>
                <a:cs typeface="Average"/>
                <a:sym typeface="Average"/>
              </a:rPr>
              <a:t>진한 검은색, 매끄럽고 혼합됨.</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Teknîka şidandinê: </a:t>
            </a:r>
            <a:r>
              <a:rPr lang="en" sz="1100">
                <a:solidFill>
                  <a:srgbClr val="AAAAAA"/>
                </a:solidFill>
                <a:latin typeface="Average"/>
                <a:ea typeface="Average"/>
                <a:cs typeface="Average"/>
                <a:sym typeface="Average"/>
              </a:rPr>
              <a:t>Rengên reş ên kûr, nerm, tevlihev.</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Técnica de sombreamento:</a:t>
            </a:r>
            <a:r>
              <a:rPr lang="en" sz="1100">
                <a:solidFill>
                  <a:srgbClr val="AAAAAA"/>
                </a:solidFill>
                <a:latin typeface="Average"/>
                <a:ea typeface="Average"/>
                <a:cs typeface="Average"/>
                <a:sym typeface="Average"/>
              </a:rPr>
              <a:t> Cores pretas profundas, suaves e mescladas.</a:t>
            </a:r>
            <a:endParaRPr b="1" sz="850">
              <a:solidFill>
                <a:srgbClr val="CCCCCC"/>
              </a:solidFill>
              <a:latin typeface="Cabin"/>
              <a:ea typeface="Cabin"/>
              <a:cs typeface="Cabin"/>
              <a:sym typeface="Cabin"/>
            </a:endParaRPr>
          </a:p>
        </p:txBody>
      </p:sp>
      <p:sp>
        <p:nvSpPr>
          <p:cNvPr id="276" name="Google Shape;276;p47"/>
          <p:cNvSpPr txBox="1"/>
          <p:nvPr/>
        </p:nvSpPr>
        <p:spPr>
          <a:xfrm>
            <a:off x="4457700" y="2756308"/>
            <a:ext cx="4686300" cy="21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ਸ਼ੇਡਿੰਗ ਤਕਨੀਕ:</a:t>
            </a:r>
            <a:r>
              <a:rPr lang="en" sz="1100">
                <a:solidFill>
                  <a:srgbClr val="AAAAAA"/>
                </a:solidFill>
                <a:latin typeface="Average"/>
                <a:ea typeface="Average"/>
                <a:cs typeface="Average"/>
                <a:sym typeface="Average"/>
              </a:rPr>
              <a:t> ਡੂੰਘੇ ਕਾਲੇ ਰੰਗ, ਨਿਰਵਿਘਨ, ਮਿਸ਼ਰਣ।</a:t>
            </a:r>
            <a:endParaRPr b="1" sz="850">
              <a:solidFill>
                <a:srgbClr val="CCCCCC"/>
              </a:solidFill>
              <a:latin typeface="Cabin"/>
              <a:ea typeface="Cabin"/>
              <a:cs typeface="Cabin"/>
              <a:sym typeface="Cabin"/>
            </a:endParaRPr>
          </a:p>
          <a:p>
            <a:pPr indent="0" lvl="0" marL="0" rtl="0" algn="l">
              <a:spcBef>
                <a:spcPts val="0"/>
              </a:spcBef>
              <a:spcAft>
                <a:spcPts val="0"/>
              </a:spcAft>
              <a:buNone/>
            </a:pPr>
            <a:r>
              <a:rPr b="1" lang="en" sz="1100">
                <a:solidFill>
                  <a:srgbClr val="CCCCCC"/>
                </a:solidFill>
                <a:latin typeface="Cabin"/>
                <a:ea typeface="Cabin"/>
                <a:cs typeface="Cabin"/>
                <a:sym typeface="Cabin"/>
              </a:rPr>
              <a:t>Техника штриховки:</a:t>
            </a:r>
            <a:r>
              <a:rPr lang="en" sz="1100">
                <a:solidFill>
                  <a:srgbClr val="AAAAAA"/>
                </a:solidFill>
                <a:latin typeface="Average"/>
                <a:ea typeface="Average"/>
                <a:cs typeface="Average"/>
                <a:sym typeface="Average"/>
              </a:rPr>
              <a:t> Глубокие черные цвета, плавные переходы, смешивание.</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Farsamada hadhka:</a:t>
            </a:r>
            <a:r>
              <a:rPr lang="en" sz="1100">
                <a:solidFill>
                  <a:srgbClr val="AAAAAA"/>
                </a:solidFill>
                <a:latin typeface="Average"/>
                <a:ea typeface="Average"/>
                <a:cs typeface="Average"/>
                <a:sym typeface="Average"/>
              </a:rPr>
              <a:t> Midab madow oo qoto dheer, siman, isku dhafan.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Técnica de sombreado:</a:t>
            </a:r>
            <a:r>
              <a:rPr lang="en" sz="1100">
                <a:solidFill>
                  <a:srgbClr val="AAAAAA"/>
                </a:solidFill>
                <a:latin typeface="Average"/>
                <a:ea typeface="Average"/>
                <a:cs typeface="Average"/>
                <a:sym typeface="Average"/>
              </a:rPr>
              <a:t> Colores negros profundos, suaves y difuminados.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Mbinu ya kivuli: </a:t>
            </a:r>
            <a:r>
              <a:rPr lang="en" sz="1100">
                <a:solidFill>
                  <a:srgbClr val="AAAAAA"/>
                </a:solidFill>
                <a:latin typeface="Average"/>
                <a:ea typeface="Average"/>
                <a:cs typeface="Average"/>
                <a:sym typeface="Average"/>
              </a:rPr>
              <a:t>Rangi nyeusi za kina, laini, zinazochanganya.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Pamamaraan ng pagtatabing: </a:t>
            </a:r>
            <a:r>
              <a:rPr lang="en" sz="1100">
                <a:solidFill>
                  <a:srgbClr val="AAAAAA"/>
                </a:solidFill>
                <a:latin typeface="Average"/>
                <a:ea typeface="Average"/>
                <a:cs typeface="Average"/>
                <a:sym typeface="Average"/>
              </a:rPr>
              <a:t>Malalim na itim na kulay, makinis, pinaghalong.</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Gölgelendirme tekniği:</a:t>
            </a:r>
            <a:r>
              <a:rPr lang="en" sz="1100">
                <a:solidFill>
                  <a:srgbClr val="AAAAAA"/>
                </a:solidFill>
                <a:latin typeface="Average"/>
                <a:ea typeface="Average"/>
                <a:cs typeface="Average"/>
                <a:sym typeface="Average"/>
              </a:rPr>
              <a:t> Koyu siyah renkler, yumuşak, harmanlama.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Техніка затінення:</a:t>
            </a:r>
            <a:r>
              <a:rPr lang="en" sz="1100">
                <a:solidFill>
                  <a:srgbClr val="AAAAAA"/>
                </a:solidFill>
                <a:latin typeface="Average"/>
                <a:ea typeface="Average"/>
                <a:cs typeface="Average"/>
                <a:sym typeface="Average"/>
              </a:rPr>
              <a:t> глибокі чорні кольори, згладжування, змішування.</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Kỹ thuật tạo bóng: </a:t>
            </a:r>
            <a:r>
              <a:rPr lang="en" sz="1100">
                <a:solidFill>
                  <a:srgbClr val="AAAAAA"/>
                </a:solidFill>
                <a:latin typeface="Average"/>
                <a:ea typeface="Average"/>
                <a:cs typeface="Average"/>
                <a:sym typeface="Average"/>
              </a:rPr>
              <a:t>Màu đen đậm, mịn, hòa trộn.</a:t>
            </a:r>
            <a:endParaRPr>
              <a:solidFill>
                <a:srgbClr val="CACACA"/>
              </a:solidFill>
              <a:latin typeface="Average"/>
              <a:ea typeface="Average"/>
              <a:cs typeface="Average"/>
              <a:sym typeface="Average"/>
            </a:endParaRPr>
          </a:p>
          <a:p>
            <a:pPr indent="0" lvl="0" marL="0" rtl="0" algn="l">
              <a:spcBef>
                <a:spcPts val="0"/>
              </a:spcBef>
              <a:spcAft>
                <a:spcPts val="0"/>
              </a:spcAft>
              <a:buNone/>
            </a:pPr>
            <a:r>
              <a:t/>
            </a:r>
            <a:endParaRPr b="1" sz="850">
              <a:solidFill>
                <a:srgbClr val="CCCCCC"/>
              </a:solidFill>
              <a:latin typeface="Cabin"/>
              <a:ea typeface="Cabin"/>
              <a:cs typeface="Cabin"/>
              <a:sym typeface="Cabin"/>
            </a:endParaRPr>
          </a:p>
        </p:txBody>
      </p:sp>
      <p:sp>
        <p:nvSpPr>
          <p:cNvPr id="277" name="Google Shape;277;p47"/>
          <p:cNvSpPr txBox="1"/>
          <p:nvPr/>
        </p:nvSpPr>
        <p:spPr>
          <a:xfrm>
            <a:off x="457200" y="5131425"/>
            <a:ext cx="4042500" cy="15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ቅንብር፡</a:t>
            </a:r>
            <a:r>
              <a:rPr lang="en" sz="1100">
                <a:solidFill>
                  <a:srgbClr val="AAAAAA"/>
                </a:solidFill>
                <a:latin typeface="Average"/>
                <a:ea typeface="Average"/>
                <a:cs typeface="Average"/>
                <a:sym typeface="Average"/>
              </a:rPr>
              <a:t> ሙሉ፣ ሙሉ፣ የተጠናቀቀ እና ሚዛናዊ።</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التكوين: </a:t>
            </a:r>
            <a:r>
              <a:rPr lang="en" sz="1100">
                <a:solidFill>
                  <a:srgbClr val="AAAAAA"/>
                </a:solidFill>
                <a:latin typeface="Average"/>
                <a:ea typeface="Average"/>
                <a:cs typeface="Average"/>
                <a:sym typeface="Average"/>
              </a:rPr>
              <a:t>كامل، شامل، منتهٍ، ومتوازن.</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Composició: </a:t>
            </a:r>
            <a:r>
              <a:rPr lang="en" sz="1100">
                <a:solidFill>
                  <a:srgbClr val="AAAAAA"/>
                </a:solidFill>
                <a:latin typeface="Average"/>
                <a:ea typeface="Average"/>
                <a:cs typeface="Average"/>
                <a:sym typeface="Average"/>
              </a:rPr>
              <a:t>Complet, ple, acabat i equilibrat.</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构图：</a:t>
            </a:r>
            <a:r>
              <a:rPr lang="en" sz="1100">
                <a:solidFill>
                  <a:srgbClr val="AAAAAA"/>
                </a:solidFill>
                <a:latin typeface="Average"/>
                <a:ea typeface="Average"/>
                <a:cs typeface="Average"/>
                <a:sym typeface="Average"/>
              </a:rPr>
              <a:t>完整、充分、完善、平衡。</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ترکیب: </a:t>
            </a:r>
            <a:r>
              <a:rPr lang="en" sz="1100">
                <a:solidFill>
                  <a:srgbClr val="AAAAAA"/>
                </a:solidFill>
                <a:latin typeface="Average"/>
                <a:ea typeface="Average"/>
                <a:cs typeface="Average"/>
                <a:sym typeface="Average"/>
              </a:rPr>
              <a:t>کامل، کامل، تمام شده و متعادل.</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रचना:</a:t>
            </a:r>
            <a:r>
              <a:rPr lang="en" sz="1100">
                <a:solidFill>
                  <a:srgbClr val="AAAAAA"/>
                </a:solidFill>
                <a:latin typeface="Average"/>
                <a:ea typeface="Average"/>
                <a:cs typeface="Average"/>
                <a:sym typeface="Average"/>
              </a:rPr>
              <a:t> पूर्ण, सम्पूर्ण, समाप्त और संतुलित।</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構成:</a:t>
            </a:r>
            <a:r>
              <a:rPr lang="en" sz="1100">
                <a:solidFill>
                  <a:srgbClr val="AAAAAA"/>
                </a:solidFill>
                <a:latin typeface="Average"/>
                <a:ea typeface="Average"/>
                <a:cs typeface="Average"/>
                <a:sym typeface="Average"/>
              </a:rPr>
              <a:t> 完全、充実、完成、バランス。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구성:</a:t>
            </a:r>
            <a:r>
              <a:rPr lang="en" sz="1100">
                <a:solidFill>
                  <a:srgbClr val="AAAAAA"/>
                </a:solidFill>
                <a:latin typeface="Average"/>
                <a:ea typeface="Average"/>
                <a:cs typeface="Average"/>
                <a:sym typeface="Average"/>
              </a:rPr>
              <a:t> 완벽하고, 충만하고, 완성되었으며, 균형 잡혀 있음.</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Pêkhatin: </a:t>
            </a:r>
            <a:r>
              <a:rPr lang="en" sz="1100">
                <a:solidFill>
                  <a:srgbClr val="AAAAAA"/>
                </a:solidFill>
                <a:latin typeface="Average"/>
                <a:ea typeface="Average"/>
                <a:cs typeface="Average"/>
                <a:sym typeface="Average"/>
              </a:rPr>
              <a:t>Temam, tije, qedandî û hevseng.</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Composição</a:t>
            </a:r>
            <a:r>
              <a:rPr lang="en" sz="1100">
                <a:solidFill>
                  <a:srgbClr val="AAAAAA"/>
                </a:solidFill>
                <a:latin typeface="Average"/>
                <a:ea typeface="Average"/>
                <a:cs typeface="Average"/>
                <a:sym typeface="Average"/>
              </a:rPr>
              <a:t>: Completa, plena, acabada e equilibrada.</a:t>
            </a:r>
            <a:endParaRPr b="1" sz="850">
              <a:solidFill>
                <a:srgbClr val="CCCCCC"/>
              </a:solidFill>
              <a:latin typeface="Cabin"/>
              <a:ea typeface="Cabin"/>
              <a:cs typeface="Cabin"/>
              <a:sym typeface="Cabin"/>
            </a:endParaRPr>
          </a:p>
        </p:txBody>
      </p:sp>
      <p:sp>
        <p:nvSpPr>
          <p:cNvPr id="278" name="Google Shape;278;p47"/>
          <p:cNvSpPr txBox="1"/>
          <p:nvPr/>
        </p:nvSpPr>
        <p:spPr>
          <a:xfrm>
            <a:off x="4457700" y="5131426"/>
            <a:ext cx="4686300" cy="15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ਰਚਨਾ: </a:t>
            </a:r>
            <a:r>
              <a:rPr lang="en" sz="1100">
                <a:solidFill>
                  <a:srgbClr val="AAAAAA"/>
                </a:solidFill>
                <a:latin typeface="Average"/>
                <a:ea typeface="Average"/>
                <a:cs typeface="Average"/>
                <a:sym typeface="Average"/>
              </a:rPr>
              <a:t>ਸੰਪੂਰਨ, ਸੰਪੂਰਨ, ਮੁਕੰਮਲ ਅਤੇ ਸੰਤੁਲਿਤ।</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Состав:</a:t>
            </a:r>
            <a:r>
              <a:rPr lang="en" sz="1100">
                <a:solidFill>
                  <a:srgbClr val="AAAAAA"/>
                </a:solidFill>
                <a:latin typeface="Average"/>
                <a:ea typeface="Average"/>
                <a:cs typeface="Average"/>
                <a:sym typeface="Average"/>
              </a:rPr>
              <a:t> полный, завершенный, законченный и сбалансированный.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Halabuurka:</a:t>
            </a:r>
            <a:r>
              <a:rPr lang="en" sz="1100">
                <a:solidFill>
                  <a:srgbClr val="AAAAAA"/>
                </a:solidFill>
                <a:latin typeface="Average"/>
                <a:ea typeface="Average"/>
                <a:cs typeface="Average"/>
                <a:sym typeface="Average"/>
              </a:rPr>
              <a:t> Dhammaystir, buuxa, dhammaystiran, oo dheellitiran.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Composición: </a:t>
            </a:r>
            <a:r>
              <a:rPr lang="en" sz="1100">
                <a:solidFill>
                  <a:srgbClr val="AAAAAA"/>
                </a:solidFill>
                <a:latin typeface="Average"/>
                <a:ea typeface="Average"/>
                <a:cs typeface="Average"/>
                <a:sym typeface="Average"/>
              </a:rPr>
              <a:t>Completa, plena, acabada y equilibrada.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Muundo: </a:t>
            </a:r>
            <a:r>
              <a:rPr lang="en" sz="1100">
                <a:solidFill>
                  <a:srgbClr val="AAAAAA"/>
                </a:solidFill>
                <a:latin typeface="Average"/>
                <a:ea typeface="Average"/>
                <a:cs typeface="Average"/>
                <a:sym typeface="Average"/>
              </a:rPr>
              <a:t>Kamili, kamili, imekamilika, na yenye usawa.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Komposisyon:</a:t>
            </a:r>
            <a:r>
              <a:rPr lang="en" sz="1100">
                <a:solidFill>
                  <a:srgbClr val="AAAAAA"/>
                </a:solidFill>
                <a:latin typeface="Average"/>
                <a:ea typeface="Average"/>
                <a:cs typeface="Average"/>
                <a:sym typeface="Average"/>
              </a:rPr>
              <a:t> Kumpleto, buo, tapos, at balanse.</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Kompozisyon:</a:t>
            </a:r>
            <a:r>
              <a:rPr lang="en" sz="1100">
                <a:solidFill>
                  <a:srgbClr val="AAAAAA"/>
                </a:solidFill>
                <a:latin typeface="Average"/>
                <a:ea typeface="Average"/>
                <a:cs typeface="Average"/>
                <a:sym typeface="Average"/>
              </a:rPr>
              <a:t> Tam, eksiksiz, tamamlanmış ve dengeli.</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Склад:</a:t>
            </a:r>
            <a:r>
              <a:rPr lang="en" sz="1100">
                <a:solidFill>
                  <a:srgbClr val="AAAAAA"/>
                </a:solidFill>
                <a:latin typeface="Average"/>
                <a:ea typeface="Average"/>
                <a:cs typeface="Average"/>
                <a:sym typeface="Average"/>
              </a:rPr>
              <a:t> Повний, повний, завершений і збалансований.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Thành phần:</a:t>
            </a:r>
            <a:r>
              <a:rPr lang="en" sz="1100">
                <a:solidFill>
                  <a:srgbClr val="AAAAAA"/>
                </a:solidFill>
                <a:latin typeface="Average"/>
                <a:ea typeface="Average"/>
                <a:cs typeface="Average"/>
                <a:sym typeface="Average"/>
              </a:rPr>
              <a:t> Hoàn chỉnh, đầy đủ, hoàn thiện và cân bằng.</a:t>
            </a:r>
            <a:endParaRPr b="1" sz="1100">
              <a:solidFill>
                <a:srgbClr val="CCCCCC"/>
              </a:solidFill>
              <a:latin typeface="Cabin"/>
              <a:ea typeface="Cabin"/>
              <a:cs typeface="Cabin"/>
              <a:sym typeface="Cabin"/>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p49"/>
          <p:cNvPicPr preferRelativeResize="0"/>
          <p:nvPr/>
        </p:nvPicPr>
        <p:blipFill>
          <a:blip r:embed="rId3">
            <a:alphaModFix/>
          </a:blip>
          <a:stretch>
            <a:fillRect/>
          </a:stretch>
        </p:blipFill>
        <p:spPr>
          <a:xfrm>
            <a:off x="0" y="0"/>
            <a:ext cx="1667866" cy="2194560"/>
          </a:xfrm>
          <a:prstGeom prst="rect">
            <a:avLst/>
          </a:prstGeom>
          <a:noFill/>
          <a:ln>
            <a:noFill/>
          </a:ln>
        </p:spPr>
      </p:pic>
      <p:pic>
        <p:nvPicPr>
          <p:cNvPr id="288" name="Google Shape;288;p49"/>
          <p:cNvPicPr preferRelativeResize="0"/>
          <p:nvPr/>
        </p:nvPicPr>
        <p:blipFill>
          <a:blip r:embed="rId4">
            <a:alphaModFix/>
          </a:blip>
          <a:stretch>
            <a:fillRect/>
          </a:stretch>
        </p:blipFill>
        <p:spPr>
          <a:xfrm>
            <a:off x="2486555" y="0"/>
            <a:ext cx="1678838" cy="2194560"/>
          </a:xfrm>
          <a:prstGeom prst="rect">
            <a:avLst/>
          </a:prstGeom>
          <a:noFill/>
          <a:ln>
            <a:noFill/>
          </a:ln>
        </p:spPr>
      </p:pic>
      <p:pic>
        <p:nvPicPr>
          <p:cNvPr id="289" name="Google Shape;289;p49"/>
          <p:cNvPicPr preferRelativeResize="0"/>
          <p:nvPr/>
        </p:nvPicPr>
        <p:blipFill>
          <a:blip r:embed="rId5">
            <a:alphaModFix/>
          </a:blip>
          <a:stretch>
            <a:fillRect/>
          </a:stretch>
        </p:blipFill>
        <p:spPr>
          <a:xfrm>
            <a:off x="4984083" y="0"/>
            <a:ext cx="1667866" cy="2194560"/>
          </a:xfrm>
          <a:prstGeom prst="rect">
            <a:avLst/>
          </a:prstGeom>
          <a:noFill/>
          <a:ln>
            <a:noFill/>
          </a:ln>
        </p:spPr>
      </p:pic>
      <p:pic>
        <p:nvPicPr>
          <p:cNvPr id="290" name="Google Shape;290;p49"/>
          <p:cNvPicPr preferRelativeResize="0"/>
          <p:nvPr/>
        </p:nvPicPr>
        <p:blipFill>
          <a:blip r:embed="rId6">
            <a:alphaModFix/>
          </a:blip>
          <a:stretch>
            <a:fillRect/>
          </a:stretch>
        </p:blipFill>
        <p:spPr>
          <a:xfrm>
            <a:off x="7470638" y="0"/>
            <a:ext cx="1678838" cy="2194560"/>
          </a:xfrm>
          <a:prstGeom prst="rect">
            <a:avLst/>
          </a:prstGeom>
          <a:noFill/>
          <a:ln>
            <a:noFill/>
          </a:ln>
        </p:spPr>
      </p:pic>
      <p:pic>
        <p:nvPicPr>
          <p:cNvPr id="291" name="Google Shape;291;p49"/>
          <p:cNvPicPr preferRelativeResize="0"/>
          <p:nvPr/>
        </p:nvPicPr>
        <p:blipFill>
          <a:blip r:embed="rId7">
            <a:alphaModFix/>
          </a:blip>
          <a:stretch>
            <a:fillRect/>
          </a:stretch>
        </p:blipFill>
        <p:spPr>
          <a:xfrm>
            <a:off x="0" y="2331725"/>
            <a:ext cx="1667866" cy="2194560"/>
          </a:xfrm>
          <a:prstGeom prst="rect">
            <a:avLst/>
          </a:prstGeom>
          <a:noFill/>
          <a:ln>
            <a:noFill/>
          </a:ln>
        </p:spPr>
      </p:pic>
      <p:pic>
        <p:nvPicPr>
          <p:cNvPr id="292" name="Google Shape;292;p49"/>
          <p:cNvPicPr preferRelativeResize="0"/>
          <p:nvPr/>
        </p:nvPicPr>
        <p:blipFill>
          <a:blip r:embed="rId8">
            <a:alphaModFix/>
          </a:blip>
          <a:stretch>
            <a:fillRect/>
          </a:stretch>
        </p:blipFill>
        <p:spPr>
          <a:xfrm>
            <a:off x="2431693" y="2331725"/>
            <a:ext cx="1678838" cy="2194560"/>
          </a:xfrm>
          <a:prstGeom prst="rect">
            <a:avLst/>
          </a:prstGeom>
          <a:noFill/>
          <a:ln>
            <a:noFill/>
          </a:ln>
        </p:spPr>
      </p:pic>
      <p:pic>
        <p:nvPicPr>
          <p:cNvPr id="293" name="Google Shape;293;p49"/>
          <p:cNvPicPr preferRelativeResize="0"/>
          <p:nvPr/>
        </p:nvPicPr>
        <p:blipFill>
          <a:blip r:embed="rId9">
            <a:alphaModFix/>
          </a:blip>
          <a:stretch>
            <a:fillRect/>
          </a:stretch>
        </p:blipFill>
        <p:spPr>
          <a:xfrm>
            <a:off x="4874358" y="2331725"/>
            <a:ext cx="1667865" cy="2194560"/>
          </a:xfrm>
          <a:prstGeom prst="rect">
            <a:avLst/>
          </a:prstGeom>
          <a:noFill/>
          <a:ln>
            <a:noFill/>
          </a:ln>
        </p:spPr>
      </p:pic>
      <p:pic>
        <p:nvPicPr>
          <p:cNvPr id="294" name="Google Shape;294;p49"/>
          <p:cNvPicPr preferRelativeResize="0"/>
          <p:nvPr/>
        </p:nvPicPr>
        <p:blipFill>
          <a:blip r:embed="rId10">
            <a:alphaModFix/>
          </a:blip>
          <a:stretch>
            <a:fillRect/>
          </a:stretch>
        </p:blipFill>
        <p:spPr>
          <a:xfrm>
            <a:off x="7306050" y="2330750"/>
            <a:ext cx="1843431" cy="2194560"/>
          </a:xfrm>
          <a:prstGeom prst="rect">
            <a:avLst/>
          </a:prstGeom>
          <a:noFill/>
          <a:ln>
            <a:noFill/>
          </a:ln>
        </p:spPr>
      </p:pic>
      <p:pic>
        <p:nvPicPr>
          <p:cNvPr id="295" name="Google Shape;295;p49"/>
          <p:cNvPicPr preferRelativeResize="0"/>
          <p:nvPr/>
        </p:nvPicPr>
        <p:blipFill>
          <a:blip r:embed="rId11">
            <a:alphaModFix/>
          </a:blip>
          <a:stretch>
            <a:fillRect/>
          </a:stretch>
        </p:blipFill>
        <p:spPr>
          <a:xfrm>
            <a:off x="-5487" y="4663450"/>
            <a:ext cx="1678838" cy="2194560"/>
          </a:xfrm>
          <a:prstGeom prst="rect">
            <a:avLst/>
          </a:prstGeom>
          <a:noFill/>
          <a:ln>
            <a:noFill/>
          </a:ln>
        </p:spPr>
      </p:pic>
      <p:pic>
        <p:nvPicPr>
          <p:cNvPr id="296" name="Google Shape;296;p49"/>
          <p:cNvPicPr preferRelativeResize="0"/>
          <p:nvPr/>
        </p:nvPicPr>
        <p:blipFill>
          <a:blip r:embed="rId12">
            <a:alphaModFix/>
          </a:blip>
          <a:stretch>
            <a:fillRect/>
          </a:stretch>
        </p:blipFill>
        <p:spPr>
          <a:xfrm>
            <a:off x="2495698" y="4663450"/>
            <a:ext cx="1656893" cy="2194560"/>
          </a:xfrm>
          <a:prstGeom prst="rect">
            <a:avLst/>
          </a:prstGeom>
          <a:noFill/>
          <a:ln>
            <a:noFill/>
          </a:ln>
        </p:spPr>
      </p:pic>
      <p:pic>
        <p:nvPicPr>
          <p:cNvPr id="297" name="Google Shape;297;p49"/>
          <p:cNvPicPr preferRelativeResize="0"/>
          <p:nvPr/>
        </p:nvPicPr>
        <p:blipFill>
          <a:blip r:embed="rId13">
            <a:alphaModFix/>
          </a:blip>
          <a:stretch>
            <a:fillRect/>
          </a:stretch>
        </p:blipFill>
        <p:spPr>
          <a:xfrm>
            <a:off x="4974939" y="4663450"/>
            <a:ext cx="1678838" cy="2194560"/>
          </a:xfrm>
          <a:prstGeom prst="rect">
            <a:avLst/>
          </a:prstGeom>
          <a:noFill/>
          <a:ln>
            <a:noFill/>
          </a:ln>
        </p:spPr>
      </p:pic>
      <p:pic>
        <p:nvPicPr>
          <p:cNvPr id="298" name="Google Shape;298;p49"/>
          <p:cNvPicPr preferRelativeResize="0"/>
          <p:nvPr/>
        </p:nvPicPr>
        <p:blipFill>
          <a:blip r:embed="rId14">
            <a:alphaModFix/>
          </a:blip>
          <a:stretch>
            <a:fillRect/>
          </a:stretch>
        </p:blipFill>
        <p:spPr>
          <a:xfrm>
            <a:off x="7476125" y="4661500"/>
            <a:ext cx="1667865" cy="219456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50"/>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anonymous</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304" name="Google Shape;304;p50"/>
          <p:cNvPicPr preferRelativeResize="0"/>
          <p:nvPr/>
        </p:nvPicPr>
        <p:blipFill>
          <a:blip r:embed="rId3">
            <a:alphaModFix/>
          </a:blip>
          <a:stretch>
            <a:fillRect/>
          </a:stretch>
        </p:blipFill>
        <p:spPr>
          <a:xfrm>
            <a:off x="0" y="7825"/>
            <a:ext cx="5212084"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51"/>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Alice Curry</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310" name="Google Shape;310;p51"/>
          <p:cNvPicPr preferRelativeResize="0"/>
          <p:nvPr/>
        </p:nvPicPr>
        <p:blipFill>
          <a:blip r:embed="rId3">
            <a:alphaModFix/>
          </a:blip>
          <a:stretch>
            <a:fillRect/>
          </a:stretch>
        </p:blipFill>
        <p:spPr>
          <a:xfrm>
            <a:off x="0" y="0"/>
            <a:ext cx="5239520"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52"/>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Aresky Novelo Espinosa</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316" name="Google Shape;316;p52"/>
          <p:cNvPicPr preferRelativeResize="0"/>
          <p:nvPr/>
        </p:nvPicPr>
        <p:blipFill>
          <a:blip r:embed="rId3">
            <a:alphaModFix/>
          </a:blip>
          <a:stretch>
            <a:fillRect/>
          </a:stretch>
        </p:blipFill>
        <p:spPr>
          <a:xfrm>
            <a:off x="0" y="0"/>
            <a:ext cx="5225796"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53"/>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Ashanti Sarmiento</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322" name="Google Shape;322;p53"/>
          <p:cNvPicPr preferRelativeResize="0"/>
          <p:nvPr/>
        </p:nvPicPr>
        <p:blipFill>
          <a:blip r:embed="rId3">
            <a:alphaModFix/>
          </a:blip>
          <a:stretch>
            <a:fillRect/>
          </a:stretch>
        </p:blipFill>
        <p:spPr>
          <a:xfrm>
            <a:off x="0" y="7825"/>
            <a:ext cx="5232650"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54"/>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Brigid Libadia</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328" name="Google Shape;328;p54"/>
          <p:cNvPicPr preferRelativeResize="0"/>
          <p:nvPr/>
        </p:nvPicPr>
        <p:blipFill>
          <a:blip r:embed="rId3">
            <a:alphaModFix/>
          </a:blip>
          <a:stretch>
            <a:fillRect/>
          </a:stretch>
        </p:blipFill>
        <p:spPr>
          <a:xfrm>
            <a:off x="0" y="7825"/>
            <a:ext cx="5225796"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8"/>
          <p:cNvSpPr txBox="1"/>
          <p:nvPr/>
        </p:nvSpPr>
        <p:spPr>
          <a:xfrm>
            <a:off x="0" y="0"/>
            <a:ext cx="2743200" cy="102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What are we</a:t>
            </a:r>
            <a:br>
              <a:rPr lang="en" sz="3000">
                <a:solidFill>
                  <a:srgbClr val="FFFFFF"/>
                </a:solidFill>
                <a:latin typeface="Oswald"/>
                <a:ea typeface="Oswald"/>
                <a:cs typeface="Oswald"/>
                <a:sym typeface="Oswald"/>
              </a:rPr>
            </a:br>
            <a:r>
              <a:rPr lang="en" sz="3000">
                <a:solidFill>
                  <a:srgbClr val="FFFFFF"/>
                </a:solidFill>
                <a:latin typeface="Oswald"/>
                <a:ea typeface="Oswald"/>
                <a:cs typeface="Oswald"/>
                <a:sym typeface="Oswald"/>
              </a:rPr>
              <a:t>doing today?</a:t>
            </a:r>
            <a:endParaRPr/>
          </a:p>
        </p:txBody>
      </p:sp>
      <p:pic>
        <p:nvPicPr>
          <p:cNvPr id="134" name="Google Shape;134;p28"/>
          <p:cNvPicPr preferRelativeResize="0"/>
          <p:nvPr/>
        </p:nvPicPr>
        <p:blipFill>
          <a:blip r:embed="rId3">
            <a:alphaModFix/>
          </a:blip>
          <a:stretch>
            <a:fillRect/>
          </a:stretch>
        </p:blipFill>
        <p:spPr>
          <a:xfrm>
            <a:off x="0" y="1022102"/>
            <a:ext cx="2743200" cy="3557187"/>
          </a:xfrm>
          <a:prstGeom prst="rect">
            <a:avLst/>
          </a:prstGeom>
          <a:noFill/>
          <a:ln>
            <a:noFill/>
          </a:ln>
        </p:spPr>
      </p:pic>
      <p:sp>
        <p:nvSpPr>
          <p:cNvPr id="135" name="Google Shape;135;p28"/>
          <p:cNvSpPr txBox="1"/>
          <p:nvPr/>
        </p:nvSpPr>
        <p:spPr>
          <a:xfrm>
            <a:off x="0" y="4579300"/>
            <a:ext cx="2743200" cy="227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100">
                <a:solidFill>
                  <a:srgbClr val="CACACA"/>
                </a:solidFill>
                <a:latin typeface="Average"/>
                <a:ea typeface="Average"/>
                <a:cs typeface="Average"/>
                <a:sym typeface="Average"/>
              </a:rPr>
              <a:t>I will show you how to draw while focusing on angles and curves. Then you will get a chance to practice a basic creative skill.</a:t>
            </a:r>
            <a:endParaRPr sz="2100"/>
          </a:p>
        </p:txBody>
      </p:sp>
      <p:sp>
        <p:nvSpPr>
          <p:cNvPr descr="Translations" id="136" name="Google Shape;136;p28"/>
          <p:cNvSpPr txBox="1"/>
          <p:nvPr/>
        </p:nvSpPr>
        <p:spPr>
          <a:xfrm>
            <a:off x="2743200" y="0"/>
            <a:ext cx="64008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ማዕዘኖችን, ኩርባዎችን እና መሰረታዊ የፈጠራ ችሎታን እንለማመዳለን.</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سنتدرب على رسم الزوايا والمنحنيات ومهارة إبداعية أساسية.</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Practicarem dibuixant angles, corbes i una habilitat creativa bàsica.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我们将练习绘制角度、曲线和基本的创作技巧。</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ما ترسیم زاویه ها، منحنی ها و یک مهارت خلاقانه اولیه را تمرین خواهیم کرد.</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हम कोण, वक्र और बुनियादी रचनात्मक कौशल बनाने का अभ्यास करेंगे।</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角度や曲線の描き方、基本的な創造スキルを練習します。</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우리는 각도, 곡선을 그리는 법과 기본적인 창의적 기술을 연습할 것입니다.</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Em ê xêzkirina goşeyan, kêşan û jêhatîbûnek afirîner a bingehîn pratîk bikin.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Praticaremos o desenho de ângulos, curvas e uma habilidade criativa básica.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ਅਸੀਂ ਡਰਾਇੰਗ ਐਂਗਲ, ਕਰਵ ਅਤੇ ਇੱਕ ਬੁਨਿਆਦੀ ਰਚਨਾਤਮਕ ਹੁਨਰ ਦਾ ਅਭਿਆਸ ਕਰਾਂਗੇ।</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Мы попрактикуемся в рисовании углов, кривых и базовых творческих навыков.</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Waxaan ku tababari doonaa xaglaha sawiridda, qalooca iyo xirfadda hal-abuurka aasaasiga ah.</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Practicaremos el dibujo de ángulos, curvas y una habilidad creativa básica.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Tutafanya mazoezi ya kuchora pembe, mikunjo na ustadi wa kimsingi wa ubunifu.</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Magsasanay kami sa pagguhit ng mga anggulo, kurba at isang pangunahing kasanayan sa pagkamalikhain.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Açıları, eğrileri çizmeyi ve temel bir yaratıcı beceriyi uygulayacağız.</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Ми тренуватимемося малювати кути, криві та базові творчі навички.</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Chúng ta sẽ thực hành vẽ góc, đường cong và kỹ năng sáng tạo cơ bản.</a:t>
            </a:r>
            <a:endParaRPr sz="1550">
              <a:solidFill>
                <a:srgbClr val="CACACA"/>
              </a:solidFill>
              <a:latin typeface="Average"/>
              <a:ea typeface="Average"/>
              <a:cs typeface="Average"/>
              <a:sym typeface="Average"/>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55"/>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Brooke Howes</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334" name="Google Shape;334;p55"/>
          <p:cNvPicPr preferRelativeResize="0"/>
          <p:nvPr/>
        </p:nvPicPr>
        <p:blipFill>
          <a:blip r:embed="rId3">
            <a:alphaModFix/>
          </a:blip>
          <a:stretch>
            <a:fillRect/>
          </a:stretch>
        </p:blipFill>
        <p:spPr>
          <a:xfrm>
            <a:off x="0" y="0"/>
            <a:ext cx="5232660"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56"/>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Drew Gooding</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340" name="Google Shape;340;p56"/>
          <p:cNvPicPr preferRelativeResize="0"/>
          <p:nvPr/>
        </p:nvPicPr>
        <p:blipFill>
          <a:blip r:embed="rId3">
            <a:alphaModFix/>
          </a:blip>
          <a:stretch>
            <a:fillRect/>
          </a:stretch>
        </p:blipFill>
        <p:spPr>
          <a:xfrm>
            <a:off x="0" y="0"/>
            <a:ext cx="5218930"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57"/>
          <p:cNvSpPr txBox="1"/>
          <p:nvPr>
            <p:ph type="title"/>
          </p:nvPr>
        </p:nvSpPr>
        <p:spPr>
          <a:xfrm>
            <a:off x="5774425" y="7825"/>
            <a:ext cx="33699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Erin Keaveny</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346" name="Google Shape;346;p57"/>
          <p:cNvPicPr preferRelativeResize="0"/>
          <p:nvPr/>
        </p:nvPicPr>
        <p:blipFill>
          <a:blip r:embed="rId3">
            <a:alphaModFix/>
          </a:blip>
          <a:stretch>
            <a:fillRect/>
          </a:stretch>
        </p:blipFill>
        <p:spPr>
          <a:xfrm>
            <a:off x="0" y="0"/>
            <a:ext cx="5774434"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58"/>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Erin Kells</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352" name="Google Shape;352;p58"/>
          <p:cNvPicPr preferRelativeResize="0"/>
          <p:nvPr/>
        </p:nvPicPr>
        <p:blipFill>
          <a:blip r:embed="rId3">
            <a:alphaModFix/>
          </a:blip>
          <a:stretch>
            <a:fillRect/>
          </a:stretch>
        </p:blipFill>
        <p:spPr>
          <a:xfrm>
            <a:off x="0" y="7825"/>
            <a:ext cx="5232660"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59"/>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Josefa Hernandez Ureta</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and watercolour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358" name="Google Shape;358;p59"/>
          <p:cNvPicPr preferRelativeResize="0"/>
          <p:nvPr/>
        </p:nvPicPr>
        <p:blipFill>
          <a:blip r:embed="rId3">
            <a:alphaModFix/>
          </a:blip>
          <a:stretch>
            <a:fillRect/>
          </a:stretch>
        </p:blipFill>
        <p:spPr>
          <a:xfrm>
            <a:off x="0" y="0"/>
            <a:ext cx="5191512"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60"/>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Leelah Makhoul</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364" name="Google Shape;364;p60"/>
          <p:cNvPicPr preferRelativeResize="0"/>
          <p:nvPr/>
        </p:nvPicPr>
        <p:blipFill>
          <a:blip r:embed="rId3">
            <a:alphaModFix/>
          </a:blip>
          <a:stretch>
            <a:fillRect/>
          </a:stretch>
        </p:blipFill>
        <p:spPr>
          <a:xfrm>
            <a:off x="0" y="7825"/>
            <a:ext cx="5232660"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61"/>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Mila Fredericks</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370" name="Google Shape;370;p61"/>
          <p:cNvPicPr preferRelativeResize="0"/>
          <p:nvPr/>
        </p:nvPicPr>
        <p:blipFill>
          <a:blip r:embed="rId3">
            <a:alphaModFix/>
          </a:blip>
          <a:stretch>
            <a:fillRect/>
          </a:stretch>
        </p:blipFill>
        <p:spPr>
          <a:xfrm>
            <a:off x="0" y="7825"/>
            <a:ext cx="5212976" cy="68501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p62"/>
          <p:cNvPicPr preferRelativeResize="0"/>
          <p:nvPr/>
        </p:nvPicPr>
        <p:blipFill>
          <a:blip r:embed="rId3">
            <a:alphaModFix/>
          </a:blip>
          <a:stretch>
            <a:fillRect/>
          </a:stretch>
        </p:blipFill>
        <p:spPr>
          <a:xfrm>
            <a:off x="0" y="0"/>
            <a:ext cx="1667866" cy="2194560"/>
          </a:xfrm>
          <a:prstGeom prst="rect">
            <a:avLst/>
          </a:prstGeom>
          <a:noFill/>
          <a:ln>
            <a:noFill/>
          </a:ln>
        </p:spPr>
      </p:pic>
      <p:pic>
        <p:nvPicPr>
          <p:cNvPr id="376" name="Google Shape;376;p62"/>
          <p:cNvPicPr preferRelativeResize="0"/>
          <p:nvPr/>
        </p:nvPicPr>
        <p:blipFill>
          <a:blip r:embed="rId4">
            <a:alphaModFix/>
          </a:blip>
          <a:stretch>
            <a:fillRect/>
          </a:stretch>
        </p:blipFill>
        <p:spPr>
          <a:xfrm>
            <a:off x="2486555" y="0"/>
            <a:ext cx="1678838" cy="2194560"/>
          </a:xfrm>
          <a:prstGeom prst="rect">
            <a:avLst/>
          </a:prstGeom>
          <a:noFill/>
          <a:ln>
            <a:noFill/>
          </a:ln>
        </p:spPr>
      </p:pic>
      <p:pic>
        <p:nvPicPr>
          <p:cNvPr id="377" name="Google Shape;377;p62"/>
          <p:cNvPicPr preferRelativeResize="0"/>
          <p:nvPr/>
        </p:nvPicPr>
        <p:blipFill>
          <a:blip r:embed="rId5">
            <a:alphaModFix/>
          </a:blip>
          <a:stretch>
            <a:fillRect/>
          </a:stretch>
        </p:blipFill>
        <p:spPr>
          <a:xfrm>
            <a:off x="4984083" y="0"/>
            <a:ext cx="1667866" cy="2194560"/>
          </a:xfrm>
          <a:prstGeom prst="rect">
            <a:avLst/>
          </a:prstGeom>
          <a:noFill/>
          <a:ln>
            <a:noFill/>
          </a:ln>
        </p:spPr>
      </p:pic>
      <p:pic>
        <p:nvPicPr>
          <p:cNvPr id="378" name="Google Shape;378;p62"/>
          <p:cNvPicPr preferRelativeResize="0"/>
          <p:nvPr/>
        </p:nvPicPr>
        <p:blipFill>
          <a:blip r:embed="rId6">
            <a:alphaModFix/>
          </a:blip>
          <a:stretch>
            <a:fillRect/>
          </a:stretch>
        </p:blipFill>
        <p:spPr>
          <a:xfrm>
            <a:off x="7470638" y="0"/>
            <a:ext cx="1678838" cy="2194560"/>
          </a:xfrm>
          <a:prstGeom prst="rect">
            <a:avLst/>
          </a:prstGeom>
          <a:noFill/>
          <a:ln>
            <a:noFill/>
          </a:ln>
        </p:spPr>
      </p:pic>
      <p:pic>
        <p:nvPicPr>
          <p:cNvPr id="379" name="Google Shape;379;p62"/>
          <p:cNvPicPr preferRelativeResize="0"/>
          <p:nvPr/>
        </p:nvPicPr>
        <p:blipFill>
          <a:blip r:embed="rId7">
            <a:alphaModFix/>
          </a:blip>
          <a:stretch>
            <a:fillRect/>
          </a:stretch>
        </p:blipFill>
        <p:spPr>
          <a:xfrm>
            <a:off x="0" y="2331725"/>
            <a:ext cx="1667866" cy="2194560"/>
          </a:xfrm>
          <a:prstGeom prst="rect">
            <a:avLst/>
          </a:prstGeom>
          <a:noFill/>
          <a:ln>
            <a:noFill/>
          </a:ln>
        </p:spPr>
      </p:pic>
      <p:pic>
        <p:nvPicPr>
          <p:cNvPr id="380" name="Google Shape;380;p62"/>
          <p:cNvPicPr preferRelativeResize="0"/>
          <p:nvPr/>
        </p:nvPicPr>
        <p:blipFill>
          <a:blip r:embed="rId8">
            <a:alphaModFix/>
          </a:blip>
          <a:stretch>
            <a:fillRect/>
          </a:stretch>
        </p:blipFill>
        <p:spPr>
          <a:xfrm>
            <a:off x="2431693" y="2331725"/>
            <a:ext cx="1678838" cy="2194560"/>
          </a:xfrm>
          <a:prstGeom prst="rect">
            <a:avLst/>
          </a:prstGeom>
          <a:noFill/>
          <a:ln>
            <a:noFill/>
          </a:ln>
        </p:spPr>
      </p:pic>
      <p:pic>
        <p:nvPicPr>
          <p:cNvPr id="381" name="Google Shape;381;p62"/>
          <p:cNvPicPr preferRelativeResize="0"/>
          <p:nvPr/>
        </p:nvPicPr>
        <p:blipFill>
          <a:blip r:embed="rId9">
            <a:alphaModFix/>
          </a:blip>
          <a:stretch>
            <a:fillRect/>
          </a:stretch>
        </p:blipFill>
        <p:spPr>
          <a:xfrm>
            <a:off x="4874358" y="2331725"/>
            <a:ext cx="1667865" cy="2194560"/>
          </a:xfrm>
          <a:prstGeom prst="rect">
            <a:avLst/>
          </a:prstGeom>
          <a:noFill/>
          <a:ln>
            <a:noFill/>
          </a:ln>
        </p:spPr>
      </p:pic>
      <p:pic>
        <p:nvPicPr>
          <p:cNvPr id="382" name="Google Shape;382;p62"/>
          <p:cNvPicPr preferRelativeResize="0"/>
          <p:nvPr/>
        </p:nvPicPr>
        <p:blipFill>
          <a:blip r:embed="rId10">
            <a:alphaModFix/>
          </a:blip>
          <a:stretch>
            <a:fillRect/>
          </a:stretch>
        </p:blipFill>
        <p:spPr>
          <a:xfrm>
            <a:off x="7306050" y="2330750"/>
            <a:ext cx="1843431" cy="2194560"/>
          </a:xfrm>
          <a:prstGeom prst="rect">
            <a:avLst/>
          </a:prstGeom>
          <a:noFill/>
          <a:ln>
            <a:noFill/>
          </a:ln>
        </p:spPr>
      </p:pic>
      <p:pic>
        <p:nvPicPr>
          <p:cNvPr id="383" name="Google Shape;383;p62"/>
          <p:cNvPicPr preferRelativeResize="0"/>
          <p:nvPr/>
        </p:nvPicPr>
        <p:blipFill>
          <a:blip r:embed="rId11">
            <a:alphaModFix/>
          </a:blip>
          <a:stretch>
            <a:fillRect/>
          </a:stretch>
        </p:blipFill>
        <p:spPr>
          <a:xfrm>
            <a:off x="-5487" y="4663450"/>
            <a:ext cx="1678838" cy="2194560"/>
          </a:xfrm>
          <a:prstGeom prst="rect">
            <a:avLst/>
          </a:prstGeom>
          <a:noFill/>
          <a:ln>
            <a:noFill/>
          </a:ln>
        </p:spPr>
      </p:pic>
      <p:pic>
        <p:nvPicPr>
          <p:cNvPr id="384" name="Google Shape;384;p62"/>
          <p:cNvPicPr preferRelativeResize="0"/>
          <p:nvPr/>
        </p:nvPicPr>
        <p:blipFill>
          <a:blip r:embed="rId12">
            <a:alphaModFix/>
          </a:blip>
          <a:stretch>
            <a:fillRect/>
          </a:stretch>
        </p:blipFill>
        <p:spPr>
          <a:xfrm>
            <a:off x="2495698" y="4663450"/>
            <a:ext cx="1656893" cy="2194560"/>
          </a:xfrm>
          <a:prstGeom prst="rect">
            <a:avLst/>
          </a:prstGeom>
          <a:noFill/>
          <a:ln>
            <a:noFill/>
          </a:ln>
        </p:spPr>
      </p:pic>
      <p:pic>
        <p:nvPicPr>
          <p:cNvPr id="385" name="Google Shape;385;p62"/>
          <p:cNvPicPr preferRelativeResize="0"/>
          <p:nvPr/>
        </p:nvPicPr>
        <p:blipFill>
          <a:blip r:embed="rId13">
            <a:alphaModFix/>
          </a:blip>
          <a:stretch>
            <a:fillRect/>
          </a:stretch>
        </p:blipFill>
        <p:spPr>
          <a:xfrm>
            <a:off x="4974939" y="4663450"/>
            <a:ext cx="1678838" cy="2194560"/>
          </a:xfrm>
          <a:prstGeom prst="rect">
            <a:avLst/>
          </a:prstGeom>
          <a:noFill/>
          <a:ln>
            <a:noFill/>
          </a:ln>
        </p:spPr>
      </p:pic>
      <p:pic>
        <p:nvPicPr>
          <p:cNvPr id="386" name="Google Shape;386;p62"/>
          <p:cNvPicPr preferRelativeResize="0"/>
          <p:nvPr/>
        </p:nvPicPr>
        <p:blipFill>
          <a:blip r:embed="rId14">
            <a:alphaModFix/>
          </a:blip>
          <a:stretch>
            <a:fillRect/>
          </a:stretch>
        </p:blipFill>
        <p:spPr>
          <a:xfrm>
            <a:off x="7476125" y="4661500"/>
            <a:ext cx="1667865" cy="219456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63"/>
          <p:cNvSpPr txBox="1"/>
          <p:nvPr>
            <p:ph type="title"/>
          </p:nvPr>
        </p:nvSpPr>
        <p:spPr>
          <a:xfrm>
            <a:off x="671250" y="2855000"/>
            <a:ext cx="7852200" cy="1148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14</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p64"/>
          <p:cNvPicPr preferRelativeResize="0"/>
          <p:nvPr/>
        </p:nvPicPr>
        <p:blipFill>
          <a:blip r:embed="rId3">
            <a:alphaModFix/>
          </a:blip>
          <a:stretch>
            <a:fillRect/>
          </a:stretch>
        </p:blipFill>
        <p:spPr>
          <a:xfrm>
            <a:off x="0" y="7825"/>
            <a:ext cx="1744676" cy="2194560"/>
          </a:xfrm>
          <a:prstGeom prst="rect">
            <a:avLst/>
          </a:prstGeom>
          <a:noFill/>
          <a:ln>
            <a:noFill/>
          </a:ln>
        </p:spPr>
      </p:pic>
      <p:pic>
        <p:nvPicPr>
          <p:cNvPr id="397" name="Google Shape;397;p64"/>
          <p:cNvPicPr preferRelativeResize="0"/>
          <p:nvPr/>
        </p:nvPicPr>
        <p:blipFill>
          <a:blip r:embed="rId4">
            <a:alphaModFix/>
          </a:blip>
          <a:stretch>
            <a:fillRect/>
          </a:stretch>
        </p:blipFill>
        <p:spPr>
          <a:xfrm>
            <a:off x="2535933" y="7825"/>
            <a:ext cx="1678838" cy="2194560"/>
          </a:xfrm>
          <a:prstGeom prst="rect">
            <a:avLst/>
          </a:prstGeom>
          <a:noFill/>
          <a:ln>
            <a:noFill/>
          </a:ln>
        </p:spPr>
      </p:pic>
      <p:pic>
        <p:nvPicPr>
          <p:cNvPr id="398" name="Google Shape;398;p64"/>
          <p:cNvPicPr preferRelativeResize="0"/>
          <p:nvPr/>
        </p:nvPicPr>
        <p:blipFill>
          <a:blip r:embed="rId5">
            <a:alphaModFix/>
          </a:blip>
          <a:stretch>
            <a:fillRect/>
          </a:stretch>
        </p:blipFill>
        <p:spPr>
          <a:xfrm>
            <a:off x="5006029" y="0"/>
            <a:ext cx="1678838" cy="2194560"/>
          </a:xfrm>
          <a:prstGeom prst="rect">
            <a:avLst/>
          </a:prstGeom>
          <a:noFill/>
          <a:ln>
            <a:noFill/>
          </a:ln>
        </p:spPr>
      </p:pic>
      <p:pic>
        <p:nvPicPr>
          <p:cNvPr id="399" name="Google Shape;399;p64"/>
          <p:cNvPicPr preferRelativeResize="0"/>
          <p:nvPr/>
        </p:nvPicPr>
        <p:blipFill>
          <a:blip r:embed="rId6">
            <a:alphaModFix/>
          </a:blip>
          <a:stretch>
            <a:fillRect/>
          </a:stretch>
        </p:blipFill>
        <p:spPr>
          <a:xfrm>
            <a:off x="7476125" y="0"/>
            <a:ext cx="1667866" cy="2194560"/>
          </a:xfrm>
          <a:prstGeom prst="rect">
            <a:avLst/>
          </a:prstGeom>
          <a:noFill/>
          <a:ln>
            <a:noFill/>
          </a:ln>
        </p:spPr>
      </p:pic>
      <p:pic>
        <p:nvPicPr>
          <p:cNvPr id="400" name="Google Shape;400;p64"/>
          <p:cNvPicPr preferRelativeResize="0"/>
          <p:nvPr/>
        </p:nvPicPr>
        <p:blipFill>
          <a:blip r:embed="rId7">
            <a:alphaModFix/>
          </a:blip>
          <a:stretch>
            <a:fillRect/>
          </a:stretch>
        </p:blipFill>
        <p:spPr>
          <a:xfrm>
            <a:off x="-12" y="2331725"/>
            <a:ext cx="2907792" cy="2194560"/>
          </a:xfrm>
          <a:prstGeom prst="rect">
            <a:avLst/>
          </a:prstGeom>
          <a:noFill/>
          <a:ln>
            <a:noFill/>
          </a:ln>
        </p:spPr>
      </p:pic>
      <p:pic>
        <p:nvPicPr>
          <p:cNvPr id="401" name="Google Shape;401;p64"/>
          <p:cNvPicPr preferRelativeResize="0"/>
          <p:nvPr/>
        </p:nvPicPr>
        <p:blipFill>
          <a:blip r:embed="rId8">
            <a:alphaModFix/>
          </a:blip>
          <a:stretch>
            <a:fillRect/>
          </a:stretch>
        </p:blipFill>
        <p:spPr>
          <a:xfrm>
            <a:off x="3302191" y="2331725"/>
            <a:ext cx="1700784" cy="2194560"/>
          </a:xfrm>
          <a:prstGeom prst="rect">
            <a:avLst/>
          </a:prstGeom>
          <a:noFill/>
          <a:ln>
            <a:noFill/>
          </a:ln>
        </p:spPr>
      </p:pic>
      <p:pic>
        <p:nvPicPr>
          <p:cNvPr id="402" name="Google Shape;402;p64"/>
          <p:cNvPicPr preferRelativeResize="0"/>
          <p:nvPr/>
        </p:nvPicPr>
        <p:blipFill>
          <a:blip r:embed="rId9">
            <a:alphaModFix/>
          </a:blip>
          <a:stretch>
            <a:fillRect/>
          </a:stretch>
        </p:blipFill>
        <p:spPr>
          <a:xfrm>
            <a:off x="5397387" y="2331725"/>
            <a:ext cx="1678838" cy="2194560"/>
          </a:xfrm>
          <a:prstGeom prst="rect">
            <a:avLst/>
          </a:prstGeom>
          <a:noFill/>
          <a:ln>
            <a:noFill/>
          </a:ln>
        </p:spPr>
      </p:pic>
      <p:pic>
        <p:nvPicPr>
          <p:cNvPr id="403" name="Google Shape;403;p64"/>
          <p:cNvPicPr preferRelativeResize="0"/>
          <p:nvPr/>
        </p:nvPicPr>
        <p:blipFill>
          <a:blip r:embed="rId10">
            <a:alphaModFix/>
          </a:blip>
          <a:stretch>
            <a:fillRect/>
          </a:stretch>
        </p:blipFill>
        <p:spPr>
          <a:xfrm>
            <a:off x="7470638" y="2331725"/>
            <a:ext cx="1678838" cy="2194560"/>
          </a:xfrm>
          <a:prstGeom prst="rect">
            <a:avLst/>
          </a:prstGeom>
          <a:noFill/>
          <a:ln>
            <a:noFill/>
          </a:ln>
        </p:spPr>
      </p:pic>
      <p:pic>
        <p:nvPicPr>
          <p:cNvPr id="404" name="Google Shape;404;p64"/>
          <p:cNvPicPr preferRelativeResize="0"/>
          <p:nvPr/>
        </p:nvPicPr>
        <p:blipFill>
          <a:blip r:embed="rId11">
            <a:alphaModFix/>
          </a:blip>
          <a:stretch>
            <a:fillRect/>
          </a:stretch>
        </p:blipFill>
        <p:spPr>
          <a:xfrm>
            <a:off x="0" y="4655625"/>
            <a:ext cx="1667866" cy="2194560"/>
          </a:xfrm>
          <a:prstGeom prst="rect">
            <a:avLst/>
          </a:prstGeom>
          <a:noFill/>
          <a:ln>
            <a:noFill/>
          </a:ln>
        </p:spPr>
      </p:pic>
      <p:pic>
        <p:nvPicPr>
          <p:cNvPr id="405" name="Google Shape;405;p64"/>
          <p:cNvPicPr preferRelativeResize="0"/>
          <p:nvPr/>
        </p:nvPicPr>
        <p:blipFill>
          <a:blip r:embed="rId12">
            <a:alphaModFix/>
          </a:blip>
          <a:stretch>
            <a:fillRect/>
          </a:stretch>
        </p:blipFill>
        <p:spPr>
          <a:xfrm>
            <a:off x="2091532" y="4655625"/>
            <a:ext cx="1667866" cy="2194560"/>
          </a:xfrm>
          <a:prstGeom prst="rect">
            <a:avLst/>
          </a:prstGeom>
          <a:noFill/>
          <a:ln>
            <a:noFill/>
          </a:ln>
        </p:spPr>
      </p:pic>
      <p:pic>
        <p:nvPicPr>
          <p:cNvPr id="406" name="Google Shape;406;p64"/>
          <p:cNvPicPr preferRelativeResize="0"/>
          <p:nvPr/>
        </p:nvPicPr>
        <p:blipFill>
          <a:blip r:embed="rId13">
            <a:alphaModFix/>
          </a:blip>
          <a:stretch>
            <a:fillRect/>
          </a:stretch>
        </p:blipFill>
        <p:spPr>
          <a:xfrm>
            <a:off x="4183063" y="4655625"/>
            <a:ext cx="2885846" cy="2194560"/>
          </a:xfrm>
          <a:prstGeom prst="rect">
            <a:avLst/>
          </a:prstGeom>
          <a:noFill/>
          <a:ln>
            <a:noFill/>
          </a:ln>
        </p:spPr>
      </p:pic>
      <p:pic>
        <p:nvPicPr>
          <p:cNvPr id="407" name="Google Shape;407;p64"/>
          <p:cNvPicPr preferRelativeResize="0"/>
          <p:nvPr/>
        </p:nvPicPr>
        <p:blipFill>
          <a:blip r:embed="rId14">
            <a:alphaModFix/>
          </a:blip>
          <a:stretch>
            <a:fillRect/>
          </a:stretch>
        </p:blipFill>
        <p:spPr>
          <a:xfrm>
            <a:off x="7492575" y="4663450"/>
            <a:ext cx="1656893" cy="219456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9"/>
          <p:cNvSpPr txBox="1"/>
          <p:nvPr/>
        </p:nvSpPr>
        <p:spPr>
          <a:xfrm>
            <a:off x="-150" y="5146475"/>
            <a:ext cx="9144000" cy="1711800"/>
          </a:xfrm>
          <a:prstGeom prst="rect">
            <a:avLst/>
          </a:prstGeom>
          <a:noFill/>
          <a:ln>
            <a:noFill/>
          </a:ln>
        </p:spPr>
        <p:txBody>
          <a:bodyPr anchorCtr="0" anchor="ctr" bIns="91425" lIns="91425" spcFirstLastPara="1" rIns="91425" wrap="square" tIns="91425">
            <a:noAutofit/>
          </a:bodyPr>
          <a:lstStyle/>
          <a:p>
            <a:pPr indent="0" lvl="0" marL="0" marR="0" rtl="0" algn="ctr">
              <a:lnSpc>
                <a:spcPct val="133300"/>
              </a:lnSpc>
              <a:spcBef>
                <a:spcPts val="0"/>
              </a:spcBef>
              <a:spcAft>
                <a:spcPts val="0"/>
              </a:spcAft>
              <a:buNone/>
            </a:pPr>
            <a:r>
              <a:rPr b="1" lang="en" sz="1900">
                <a:solidFill>
                  <a:srgbClr val="EFEFEF"/>
                </a:solidFill>
                <a:latin typeface="Open Sans"/>
                <a:ea typeface="Open Sans"/>
                <a:cs typeface="Open Sans"/>
                <a:sym typeface="Open Sans"/>
              </a:rPr>
              <a:t>Olan Ventura</a:t>
            </a:r>
            <a:r>
              <a:rPr lang="en" sz="1900">
                <a:solidFill>
                  <a:srgbClr val="EFEFEF"/>
                </a:solidFill>
                <a:latin typeface="Open Sans"/>
                <a:ea typeface="Open Sans"/>
                <a:cs typeface="Open Sans"/>
                <a:sym typeface="Open Sans"/>
              </a:rPr>
              <a:t> </a:t>
            </a:r>
            <a:r>
              <a:rPr i="1" lang="en" sz="1900">
                <a:solidFill>
                  <a:srgbClr val="EFEFEF"/>
                </a:solidFill>
                <a:latin typeface="Open Sans"/>
                <a:ea typeface="Open Sans"/>
                <a:cs typeface="Open Sans"/>
                <a:sym typeface="Open Sans"/>
              </a:rPr>
              <a:t>(Manila, Phillipines)</a:t>
            </a:r>
            <a:endParaRPr sz="1900">
              <a:solidFill>
                <a:srgbClr val="EFEFEF"/>
              </a:solidFill>
              <a:latin typeface="Open Sans"/>
              <a:ea typeface="Open Sans"/>
              <a:cs typeface="Open Sans"/>
              <a:sym typeface="Open Sans"/>
            </a:endParaRPr>
          </a:p>
          <a:p>
            <a:pPr indent="0" lvl="0" marL="0" marR="0" rtl="0" algn="ctr">
              <a:lnSpc>
                <a:spcPct val="133300"/>
              </a:lnSpc>
              <a:spcBef>
                <a:spcPts val="500"/>
              </a:spcBef>
              <a:spcAft>
                <a:spcPts val="500"/>
              </a:spcAft>
              <a:buNone/>
            </a:pPr>
            <a:r>
              <a:rPr b="1" i="1" lang="en" sz="1900">
                <a:solidFill>
                  <a:srgbClr val="EFEFEF"/>
                </a:solidFill>
                <a:latin typeface="Open Sans"/>
                <a:ea typeface="Open Sans"/>
                <a:cs typeface="Open Sans"/>
                <a:sym typeface="Open Sans"/>
              </a:rPr>
              <a:t>Still Life of Flowers</a:t>
            </a:r>
            <a:r>
              <a:rPr lang="en" sz="1900">
                <a:solidFill>
                  <a:srgbClr val="EFEFEF"/>
                </a:solidFill>
                <a:latin typeface="Open Sans"/>
                <a:ea typeface="Open Sans"/>
                <a:cs typeface="Open Sans"/>
                <a:sym typeface="Open Sans"/>
              </a:rPr>
              <a:t>, 2019, </a:t>
            </a:r>
            <a:r>
              <a:rPr lang="en" sz="1700">
                <a:solidFill>
                  <a:srgbClr val="EFEFEF"/>
                </a:solidFill>
                <a:latin typeface="Open Sans"/>
                <a:ea typeface="Open Sans"/>
                <a:cs typeface="Open Sans"/>
                <a:sym typeface="Open Sans"/>
              </a:rPr>
              <a:t>acrylic on canvas, 101.6 x 76.2 cm</a:t>
            </a:r>
            <a:br>
              <a:rPr lang="en" sz="1700">
                <a:solidFill>
                  <a:srgbClr val="EFEFEF"/>
                </a:solidFill>
                <a:latin typeface="Open Sans"/>
                <a:ea typeface="Open Sans"/>
                <a:cs typeface="Open Sans"/>
                <a:sym typeface="Open Sans"/>
              </a:rPr>
            </a:br>
            <a:r>
              <a:rPr b="1" i="1" lang="en" sz="1900">
                <a:solidFill>
                  <a:srgbClr val="EFEFEF"/>
                </a:solidFill>
                <a:latin typeface="Open Sans"/>
                <a:ea typeface="Open Sans"/>
                <a:cs typeface="Open Sans"/>
                <a:sym typeface="Open Sans"/>
              </a:rPr>
              <a:t>Abundant Bouquet with Pomegranate</a:t>
            </a:r>
            <a:r>
              <a:rPr lang="en" sz="1900">
                <a:solidFill>
                  <a:srgbClr val="EFEFEF"/>
                </a:solidFill>
                <a:latin typeface="Open Sans"/>
                <a:ea typeface="Open Sans"/>
                <a:cs typeface="Open Sans"/>
                <a:sym typeface="Open Sans"/>
              </a:rPr>
              <a:t>, 2019, </a:t>
            </a:r>
            <a:r>
              <a:rPr lang="en" sz="1700">
                <a:solidFill>
                  <a:srgbClr val="EFEFEF"/>
                </a:solidFill>
                <a:latin typeface="Open Sans"/>
                <a:ea typeface="Open Sans"/>
                <a:cs typeface="Open Sans"/>
                <a:sym typeface="Open Sans"/>
              </a:rPr>
              <a:t>acrylic on canvas, 162.5 x 121.9 cm</a:t>
            </a:r>
            <a:endParaRPr sz="1900">
              <a:solidFill>
                <a:srgbClr val="EFEFEF"/>
              </a:solidFill>
              <a:latin typeface="Open Sans"/>
              <a:ea typeface="Open Sans"/>
              <a:cs typeface="Open Sans"/>
              <a:sym typeface="Open Sans"/>
            </a:endParaRPr>
          </a:p>
        </p:txBody>
      </p:sp>
      <p:pic>
        <p:nvPicPr>
          <p:cNvPr descr="Olan Ventura" id="142" name="Google Shape;142;p29"/>
          <p:cNvPicPr preferRelativeResize="0"/>
          <p:nvPr/>
        </p:nvPicPr>
        <p:blipFill>
          <a:blip r:embed="rId3">
            <a:alphaModFix/>
          </a:blip>
          <a:stretch>
            <a:fillRect/>
          </a:stretch>
        </p:blipFill>
        <p:spPr>
          <a:xfrm>
            <a:off x="5284125" y="0"/>
            <a:ext cx="3859875" cy="5146475"/>
          </a:xfrm>
          <a:prstGeom prst="rect">
            <a:avLst/>
          </a:prstGeom>
          <a:noFill/>
          <a:ln>
            <a:noFill/>
          </a:ln>
        </p:spPr>
      </p:pic>
      <p:pic>
        <p:nvPicPr>
          <p:cNvPr descr="Olan Ventura" id="143" name="Google Shape;143;p29"/>
          <p:cNvPicPr preferRelativeResize="0"/>
          <p:nvPr/>
        </p:nvPicPr>
        <p:blipFill>
          <a:blip r:embed="rId4">
            <a:alphaModFix/>
          </a:blip>
          <a:stretch>
            <a:fillRect/>
          </a:stretch>
        </p:blipFill>
        <p:spPr>
          <a:xfrm>
            <a:off x="0" y="0"/>
            <a:ext cx="3859875" cy="509928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65"/>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Mostafa Mahmoud</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413" name="Google Shape;413;p65"/>
          <p:cNvPicPr preferRelativeResize="0"/>
          <p:nvPr/>
        </p:nvPicPr>
        <p:blipFill>
          <a:blip r:embed="rId3">
            <a:alphaModFix/>
          </a:blip>
          <a:stretch>
            <a:fillRect/>
          </a:stretch>
        </p:blipFill>
        <p:spPr>
          <a:xfrm>
            <a:off x="0" y="7825"/>
            <a:ext cx="5445262"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66"/>
          <p:cNvSpPr txBox="1"/>
          <p:nvPr>
            <p:ph type="title"/>
          </p:nvPr>
        </p:nvSpPr>
        <p:spPr>
          <a:xfrm>
            <a:off x="5257800" y="7825"/>
            <a:ext cx="3886500" cy="419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Navon Situ</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419" name="Google Shape;419;p66"/>
          <p:cNvPicPr preferRelativeResize="0"/>
          <p:nvPr/>
        </p:nvPicPr>
        <p:blipFill>
          <a:blip r:embed="rId3">
            <a:alphaModFix/>
          </a:blip>
          <a:stretch>
            <a:fillRect/>
          </a:stretch>
        </p:blipFill>
        <p:spPr>
          <a:xfrm>
            <a:off x="0" y="0"/>
            <a:ext cx="5232660" cy="6858000"/>
          </a:xfrm>
          <a:prstGeom prst="rect">
            <a:avLst/>
          </a:prstGeom>
          <a:noFill/>
          <a:ln>
            <a:noFill/>
          </a:ln>
        </p:spPr>
      </p:pic>
      <p:pic>
        <p:nvPicPr>
          <p:cNvPr id="420" name="Google Shape;420;p66"/>
          <p:cNvPicPr preferRelativeResize="0"/>
          <p:nvPr/>
        </p:nvPicPr>
        <p:blipFill>
          <a:blip r:embed="rId4">
            <a:alphaModFix/>
          </a:blip>
          <a:stretch>
            <a:fillRect/>
          </a:stretch>
        </p:blipFill>
        <p:spPr>
          <a:xfrm>
            <a:off x="6192261" y="4203325"/>
            <a:ext cx="2017576" cy="26546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67"/>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Parker Smith</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426" name="Google Shape;426;p67"/>
          <p:cNvPicPr preferRelativeResize="0"/>
          <p:nvPr/>
        </p:nvPicPr>
        <p:blipFill>
          <a:blip r:embed="rId3">
            <a:alphaModFix/>
          </a:blip>
          <a:stretch>
            <a:fillRect/>
          </a:stretch>
        </p:blipFill>
        <p:spPr>
          <a:xfrm>
            <a:off x="0" y="7825"/>
            <a:ext cx="5260088"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68"/>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Parvathi Edicherry</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432" name="Google Shape;432;p68"/>
          <p:cNvPicPr preferRelativeResize="0"/>
          <p:nvPr/>
        </p:nvPicPr>
        <p:blipFill>
          <a:blip r:embed="rId3">
            <a:alphaModFix/>
          </a:blip>
          <a:stretch>
            <a:fillRect/>
          </a:stretch>
        </p:blipFill>
        <p:spPr>
          <a:xfrm>
            <a:off x="0" y="7825"/>
            <a:ext cx="5225796"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69"/>
          <p:cNvSpPr txBox="1"/>
          <p:nvPr>
            <p:ph type="title"/>
          </p:nvPr>
        </p:nvSpPr>
        <p:spPr>
          <a:xfrm>
            <a:off x="300" y="6166225"/>
            <a:ext cx="9144000" cy="699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Sadie Buxton, </a:t>
            </a:r>
            <a:r>
              <a:rPr lang="en">
                <a:solidFill>
                  <a:srgbClr val="B7B7B7"/>
                </a:solidFill>
              </a:rPr>
              <a:t>graphite and watercolour on paper, Fall 2022</a:t>
            </a:r>
            <a:endParaRPr sz="2400">
              <a:solidFill>
                <a:srgbClr val="B7B7B7"/>
              </a:solidFill>
            </a:endParaRPr>
          </a:p>
        </p:txBody>
      </p:sp>
      <p:pic>
        <p:nvPicPr>
          <p:cNvPr id="438" name="Google Shape;438;p69"/>
          <p:cNvPicPr preferRelativeResize="0"/>
          <p:nvPr/>
        </p:nvPicPr>
        <p:blipFill>
          <a:blip r:embed="rId3">
            <a:alphaModFix/>
          </a:blip>
          <a:stretch>
            <a:fillRect/>
          </a:stretch>
        </p:blipFill>
        <p:spPr>
          <a:xfrm>
            <a:off x="486888" y="0"/>
            <a:ext cx="8170222" cy="61662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70"/>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SaKoda Colley</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444" name="Google Shape;444;p70"/>
          <p:cNvPicPr preferRelativeResize="0"/>
          <p:nvPr/>
        </p:nvPicPr>
        <p:blipFill>
          <a:blip r:embed="rId3">
            <a:alphaModFix/>
          </a:blip>
          <a:stretch>
            <a:fillRect/>
          </a:stretch>
        </p:blipFill>
        <p:spPr>
          <a:xfrm>
            <a:off x="0" y="7825"/>
            <a:ext cx="5308092" cy="6858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71"/>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Sarah Lou</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450" name="Google Shape;450;p71"/>
          <p:cNvPicPr preferRelativeResize="0"/>
          <p:nvPr/>
        </p:nvPicPr>
        <p:blipFill>
          <a:blip r:embed="rId3">
            <a:alphaModFix/>
          </a:blip>
          <a:stretch>
            <a:fillRect/>
          </a:stretch>
        </p:blipFill>
        <p:spPr>
          <a:xfrm>
            <a:off x="0" y="0"/>
            <a:ext cx="5232660" cy="6858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72"/>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Silas Armstrong</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and stenciled paper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456" name="Google Shape;456;p72"/>
          <p:cNvPicPr preferRelativeResize="0"/>
          <p:nvPr/>
        </p:nvPicPr>
        <p:blipFill>
          <a:blip r:embed="rId3">
            <a:alphaModFix/>
          </a:blip>
          <a:stretch>
            <a:fillRect/>
          </a:stretch>
        </p:blipFill>
        <p:spPr>
          <a:xfrm>
            <a:off x="0" y="0"/>
            <a:ext cx="5239520" cy="6858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73"/>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Tyler Lafitte</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462" name="Google Shape;462;p73"/>
          <p:cNvPicPr preferRelativeResize="0"/>
          <p:nvPr/>
        </p:nvPicPr>
        <p:blipFill>
          <a:blip r:embed="rId3">
            <a:alphaModFix/>
          </a:blip>
          <a:stretch>
            <a:fillRect/>
          </a:stretch>
        </p:blipFill>
        <p:spPr>
          <a:xfrm>
            <a:off x="0" y="0"/>
            <a:ext cx="5225796" cy="6858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74"/>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Yosr Fadhel</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468" name="Google Shape;468;p74"/>
          <p:cNvPicPr preferRelativeResize="0"/>
          <p:nvPr/>
        </p:nvPicPr>
        <p:blipFill>
          <a:blip r:embed="rId3">
            <a:alphaModFix/>
          </a:blip>
          <a:stretch>
            <a:fillRect/>
          </a:stretch>
        </p:blipFill>
        <p:spPr>
          <a:xfrm>
            <a:off x="0" y="0"/>
            <a:ext cx="5212084"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30"/>
          <p:cNvSpPr txBox="1"/>
          <p:nvPr/>
        </p:nvSpPr>
        <p:spPr>
          <a:xfrm>
            <a:off x="4878675" y="100"/>
            <a:ext cx="4265400" cy="685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latin typeface="Cabin"/>
                <a:ea typeface="Cabin"/>
                <a:cs typeface="Cabin"/>
                <a:sym typeface="Cabin"/>
              </a:rPr>
              <a:t>Ayo Filade</a:t>
            </a:r>
            <a:r>
              <a:rPr i="1" lang="en" sz="2400">
                <a:solidFill>
                  <a:srgbClr val="B7B7B7"/>
                </a:solidFill>
                <a:latin typeface="Cabin"/>
                <a:ea typeface="Cabin"/>
                <a:cs typeface="Cabin"/>
                <a:sym typeface="Cabin"/>
              </a:rPr>
              <a:t> </a:t>
            </a:r>
            <a:br>
              <a:rPr i="1" lang="en" sz="2400">
                <a:solidFill>
                  <a:srgbClr val="B7B7B7"/>
                </a:solidFill>
                <a:latin typeface="Cabin"/>
                <a:ea typeface="Cabin"/>
                <a:cs typeface="Cabin"/>
                <a:sym typeface="Cabin"/>
              </a:rPr>
            </a:br>
            <a:r>
              <a:rPr i="1" lang="en" sz="2400">
                <a:solidFill>
                  <a:srgbClr val="B7B7B7"/>
                </a:solidFill>
                <a:latin typeface="Cabin"/>
                <a:ea typeface="Cabin"/>
                <a:cs typeface="Cabin"/>
                <a:sym typeface="Cabin"/>
              </a:rPr>
              <a:t>@ayodraws (Nigeria)</a:t>
            </a:r>
            <a:endParaRPr b="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t/>
            </a:r>
            <a:endParaRPr b="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i="1" lang="en" sz="2400">
                <a:solidFill>
                  <a:srgbClr val="B7B7B7"/>
                </a:solidFill>
                <a:latin typeface="Cabin"/>
                <a:ea typeface="Cabin"/>
                <a:cs typeface="Cabin"/>
                <a:sym typeface="Cabin"/>
              </a:rPr>
              <a:t>coloured pencil</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2021</a:t>
            </a:r>
            <a:endParaRPr b="1" sz="2400">
              <a:solidFill>
                <a:srgbClr val="FFFFFF"/>
              </a:solidFill>
              <a:latin typeface="Cabin"/>
              <a:ea typeface="Cabin"/>
              <a:cs typeface="Cabin"/>
              <a:sym typeface="Cabin"/>
            </a:endParaRPr>
          </a:p>
        </p:txBody>
      </p:sp>
      <p:pic>
        <p:nvPicPr>
          <p:cNvPr descr="Image" id="149" name="Google Shape;149;p30"/>
          <p:cNvPicPr preferRelativeResize="0"/>
          <p:nvPr/>
        </p:nvPicPr>
        <p:blipFill>
          <a:blip r:embed="rId3">
            <a:alphaModFix/>
          </a:blip>
          <a:stretch>
            <a:fillRect/>
          </a:stretch>
        </p:blipFill>
        <p:spPr>
          <a:xfrm>
            <a:off x="0" y="100"/>
            <a:ext cx="4743450" cy="68580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75"/>
          <p:cNvSpPr txBox="1"/>
          <p:nvPr>
            <p:ph type="title"/>
          </p:nvPr>
        </p:nvSpPr>
        <p:spPr>
          <a:xfrm>
            <a:off x="300" y="6166225"/>
            <a:ext cx="9144000" cy="699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Zane Brown, </a:t>
            </a:r>
            <a:r>
              <a:rPr lang="en">
                <a:solidFill>
                  <a:srgbClr val="B7B7B7"/>
                </a:solidFill>
              </a:rPr>
              <a:t>graphite on paper, Fall 2022</a:t>
            </a:r>
            <a:endParaRPr sz="2400">
              <a:solidFill>
                <a:srgbClr val="B7B7B7"/>
              </a:solidFill>
            </a:endParaRPr>
          </a:p>
        </p:txBody>
      </p:sp>
      <p:pic>
        <p:nvPicPr>
          <p:cNvPr id="474" name="Google Shape;474;p75"/>
          <p:cNvPicPr preferRelativeResize="0"/>
          <p:nvPr/>
        </p:nvPicPr>
        <p:blipFill>
          <a:blip r:embed="rId3">
            <a:alphaModFix/>
          </a:blip>
          <a:stretch>
            <a:fillRect/>
          </a:stretch>
        </p:blipFill>
        <p:spPr>
          <a:xfrm>
            <a:off x="523875" y="0"/>
            <a:ext cx="8096253" cy="61662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76"/>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Zoe Radford</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2022</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Citadel Creates</a:t>
            </a:r>
            <a:endParaRPr sz="2400"/>
          </a:p>
          <a:p>
            <a:pPr indent="0" lvl="0" marL="0" rtl="0" algn="ctr">
              <a:spcBef>
                <a:spcPts val="0"/>
              </a:spcBef>
              <a:spcAft>
                <a:spcPts val="0"/>
              </a:spcAft>
              <a:buNone/>
            </a:pPr>
            <a:r>
              <a:rPr lang="en" sz="2400">
                <a:solidFill>
                  <a:srgbClr val="B7B7B7"/>
                </a:solidFill>
              </a:rPr>
              <a:t>@mrdrapak</a:t>
            </a:r>
            <a:endParaRPr sz="2400">
              <a:solidFill>
                <a:srgbClr val="B7B7B7"/>
              </a:solidFill>
            </a:endParaRPr>
          </a:p>
        </p:txBody>
      </p:sp>
      <p:pic>
        <p:nvPicPr>
          <p:cNvPr id="480" name="Google Shape;480;p76"/>
          <p:cNvPicPr preferRelativeResize="0"/>
          <p:nvPr/>
        </p:nvPicPr>
        <p:blipFill>
          <a:blip r:embed="rId3">
            <a:alphaModFix/>
          </a:blip>
          <a:stretch>
            <a:fillRect/>
          </a:stretch>
        </p:blipFill>
        <p:spPr>
          <a:xfrm>
            <a:off x="0" y="7825"/>
            <a:ext cx="5198364" cy="685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id="485" name="Google Shape;485;p77"/>
          <p:cNvPicPr preferRelativeResize="0"/>
          <p:nvPr/>
        </p:nvPicPr>
        <p:blipFill>
          <a:blip r:embed="rId3">
            <a:alphaModFix/>
          </a:blip>
          <a:stretch>
            <a:fillRect/>
          </a:stretch>
        </p:blipFill>
        <p:spPr>
          <a:xfrm>
            <a:off x="0" y="7825"/>
            <a:ext cx="1744676" cy="2194560"/>
          </a:xfrm>
          <a:prstGeom prst="rect">
            <a:avLst/>
          </a:prstGeom>
          <a:noFill/>
          <a:ln>
            <a:noFill/>
          </a:ln>
        </p:spPr>
      </p:pic>
      <p:pic>
        <p:nvPicPr>
          <p:cNvPr id="486" name="Google Shape;486;p77"/>
          <p:cNvPicPr preferRelativeResize="0"/>
          <p:nvPr/>
        </p:nvPicPr>
        <p:blipFill>
          <a:blip r:embed="rId4">
            <a:alphaModFix/>
          </a:blip>
          <a:stretch>
            <a:fillRect/>
          </a:stretch>
        </p:blipFill>
        <p:spPr>
          <a:xfrm>
            <a:off x="2535933" y="7825"/>
            <a:ext cx="1678838" cy="2194560"/>
          </a:xfrm>
          <a:prstGeom prst="rect">
            <a:avLst/>
          </a:prstGeom>
          <a:noFill/>
          <a:ln>
            <a:noFill/>
          </a:ln>
        </p:spPr>
      </p:pic>
      <p:pic>
        <p:nvPicPr>
          <p:cNvPr id="487" name="Google Shape;487;p77"/>
          <p:cNvPicPr preferRelativeResize="0"/>
          <p:nvPr/>
        </p:nvPicPr>
        <p:blipFill>
          <a:blip r:embed="rId5">
            <a:alphaModFix/>
          </a:blip>
          <a:stretch>
            <a:fillRect/>
          </a:stretch>
        </p:blipFill>
        <p:spPr>
          <a:xfrm>
            <a:off x="5006029" y="0"/>
            <a:ext cx="1678838" cy="2194560"/>
          </a:xfrm>
          <a:prstGeom prst="rect">
            <a:avLst/>
          </a:prstGeom>
          <a:noFill/>
          <a:ln>
            <a:noFill/>
          </a:ln>
        </p:spPr>
      </p:pic>
      <p:pic>
        <p:nvPicPr>
          <p:cNvPr id="488" name="Google Shape;488;p77"/>
          <p:cNvPicPr preferRelativeResize="0"/>
          <p:nvPr/>
        </p:nvPicPr>
        <p:blipFill>
          <a:blip r:embed="rId6">
            <a:alphaModFix/>
          </a:blip>
          <a:stretch>
            <a:fillRect/>
          </a:stretch>
        </p:blipFill>
        <p:spPr>
          <a:xfrm>
            <a:off x="7476125" y="0"/>
            <a:ext cx="1667866" cy="2194560"/>
          </a:xfrm>
          <a:prstGeom prst="rect">
            <a:avLst/>
          </a:prstGeom>
          <a:noFill/>
          <a:ln>
            <a:noFill/>
          </a:ln>
        </p:spPr>
      </p:pic>
      <p:pic>
        <p:nvPicPr>
          <p:cNvPr id="489" name="Google Shape;489;p77"/>
          <p:cNvPicPr preferRelativeResize="0"/>
          <p:nvPr/>
        </p:nvPicPr>
        <p:blipFill>
          <a:blip r:embed="rId7">
            <a:alphaModFix/>
          </a:blip>
          <a:stretch>
            <a:fillRect/>
          </a:stretch>
        </p:blipFill>
        <p:spPr>
          <a:xfrm>
            <a:off x="-12" y="2331725"/>
            <a:ext cx="2907792" cy="2194560"/>
          </a:xfrm>
          <a:prstGeom prst="rect">
            <a:avLst/>
          </a:prstGeom>
          <a:noFill/>
          <a:ln>
            <a:noFill/>
          </a:ln>
        </p:spPr>
      </p:pic>
      <p:pic>
        <p:nvPicPr>
          <p:cNvPr id="490" name="Google Shape;490;p77"/>
          <p:cNvPicPr preferRelativeResize="0"/>
          <p:nvPr/>
        </p:nvPicPr>
        <p:blipFill>
          <a:blip r:embed="rId8">
            <a:alphaModFix/>
          </a:blip>
          <a:stretch>
            <a:fillRect/>
          </a:stretch>
        </p:blipFill>
        <p:spPr>
          <a:xfrm>
            <a:off x="3302191" y="2331725"/>
            <a:ext cx="1700784" cy="2194560"/>
          </a:xfrm>
          <a:prstGeom prst="rect">
            <a:avLst/>
          </a:prstGeom>
          <a:noFill/>
          <a:ln>
            <a:noFill/>
          </a:ln>
        </p:spPr>
      </p:pic>
      <p:pic>
        <p:nvPicPr>
          <p:cNvPr id="491" name="Google Shape;491;p77"/>
          <p:cNvPicPr preferRelativeResize="0"/>
          <p:nvPr/>
        </p:nvPicPr>
        <p:blipFill>
          <a:blip r:embed="rId9">
            <a:alphaModFix/>
          </a:blip>
          <a:stretch>
            <a:fillRect/>
          </a:stretch>
        </p:blipFill>
        <p:spPr>
          <a:xfrm>
            <a:off x="5397387" y="2331725"/>
            <a:ext cx="1678838" cy="2194560"/>
          </a:xfrm>
          <a:prstGeom prst="rect">
            <a:avLst/>
          </a:prstGeom>
          <a:noFill/>
          <a:ln>
            <a:noFill/>
          </a:ln>
        </p:spPr>
      </p:pic>
      <p:pic>
        <p:nvPicPr>
          <p:cNvPr id="492" name="Google Shape;492;p77"/>
          <p:cNvPicPr preferRelativeResize="0"/>
          <p:nvPr/>
        </p:nvPicPr>
        <p:blipFill>
          <a:blip r:embed="rId10">
            <a:alphaModFix/>
          </a:blip>
          <a:stretch>
            <a:fillRect/>
          </a:stretch>
        </p:blipFill>
        <p:spPr>
          <a:xfrm>
            <a:off x="7470638" y="2331725"/>
            <a:ext cx="1678838" cy="2194560"/>
          </a:xfrm>
          <a:prstGeom prst="rect">
            <a:avLst/>
          </a:prstGeom>
          <a:noFill/>
          <a:ln>
            <a:noFill/>
          </a:ln>
        </p:spPr>
      </p:pic>
      <p:pic>
        <p:nvPicPr>
          <p:cNvPr id="493" name="Google Shape;493;p77"/>
          <p:cNvPicPr preferRelativeResize="0"/>
          <p:nvPr/>
        </p:nvPicPr>
        <p:blipFill>
          <a:blip r:embed="rId11">
            <a:alphaModFix/>
          </a:blip>
          <a:stretch>
            <a:fillRect/>
          </a:stretch>
        </p:blipFill>
        <p:spPr>
          <a:xfrm>
            <a:off x="0" y="4655625"/>
            <a:ext cx="1667866" cy="2194560"/>
          </a:xfrm>
          <a:prstGeom prst="rect">
            <a:avLst/>
          </a:prstGeom>
          <a:noFill/>
          <a:ln>
            <a:noFill/>
          </a:ln>
        </p:spPr>
      </p:pic>
      <p:pic>
        <p:nvPicPr>
          <p:cNvPr id="494" name="Google Shape;494;p77"/>
          <p:cNvPicPr preferRelativeResize="0"/>
          <p:nvPr/>
        </p:nvPicPr>
        <p:blipFill>
          <a:blip r:embed="rId12">
            <a:alphaModFix/>
          </a:blip>
          <a:stretch>
            <a:fillRect/>
          </a:stretch>
        </p:blipFill>
        <p:spPr>
          <a:xfrm>
            <a:off x="2091532" y="4655625"/>
            <a:ext cx="1667866" cy="2194560"/>
          </a:xfrm>
          <a:prstGeom prst="rect">
            <a:avLst/>
          </a:prstGeom>
          <a:noFill/>
          <a:ln>
            <a:noFill/>
          </a:ln>
        </p:spPr>
      </p:pic>
      <p:pic>
        <p:nvPicPr>
          <p:cNvPr id="495" name="Google Shape;495;p77"/>
          <p:cNvPicPr preferRelativeResize="0"/>
          <p:nvPr/>
        </p:nvPicPr>
        <p:blipFill>
          <a:blip r:embed="rId13">
            <a:alphaModFix/>
          </a:blip>
          <a:stretch>
            <a:fillRect/>
          </a:stretch>
        </p:blipFill>
        <p:spPr>
          <a:xfrm>
            <a:off x="4183063" y="4655625"/>
            <a:ext cx="2885846" cy="2194560"/>
          </a:xfrm>
          <a:prstGeom prst="rect">
            <a:avLst/>
          </a:prstGeom>
          <a:noFill/>
          <a:ln>
            <a:noFill/>
          </a:ln>
        </p:spPr>
      </p:pic>
      <p:pic>
        <p:nvPicPr>
          <p:cNvPr id="496" name="Google Shape;496;p77"/>
          <p:cNvPicPr preferRelativeResize="0"/>
          <p:nvPr/>
        </p:nvPicPr>
        <p:blipFill>
          <a:blip r:embed="rId14">
            <a:alphaModFix/>
          </a:blip>
          <a:stretch>
            <a:fillRect/>
          </a:stretch>
        </p:blipFill>
        <p:spPr>
          <a:xfrm>
            <a:off x="7492575" y="4663450"/>
            <a:ext cx="1656893" cy="219456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79"/>
          <p:cNvSpPr txBox="1"/>
          <p:nvPr/>
        </p:nvSpPr>
        <p:spPr>
          <a:xfrm>
            <a:off x="0" y="0"/>
            <a:ext cx="9144000" cy="399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500">
                <a:solidFill>
                  <a:srgbClr val="FFFFFF"/>
                </a:solidFill>
                <a:latin typeface="Oswald"/>
                <a:ea typeface="Oswald"/>
                <a:cs typeface="Oswald"/>
                <a:sym typeface="Oswald"/>
              </a:rPr>
              <a:t>Send me your self-portraits and backgrounds!</a:t>
            </a:r>
            <a:endParaRPr sz="3500">
              <a:solidFill>
                <a:srgbClr val="FFFFFF"/>
              </a:solidFill>
              <a:latin typeface="Oswald"/>
              <a:ea typeface="Oswald"/>
              <a:cs typeface="Oswald"/>
              <a:sym typeface="Oswald"/>
            </a:endParaRPr>
          </a:p>
          <a:p>
            <a:pPr indent="0" lvl="0" marL="0" marR="0" rtl="0" algn="ctr">
              <a:lnSpc>
                <a:spcPct val="100000"/>
              </a:lnSpc>
              <a:spcBef>
                <a:spcPts val="0"/>
              </a:spcBef>
              <a:spcAft>
                <a:spcPts val="0"/>
              </a:spcAft>
              <a:buNone/>
            </a:pPr>
            <a:r>
              <a:t/>
            </a:r>
            <a:endParaRPr sz="2900">
              <a:solidFill>
                <a:srgbClr val="CACACA"/>
              </a:solidFill>
              <a:latin typeface="Average"/>
              <a:ea typeface="Average"/>
              <a:cs typeface="Average"/>
              <a:sym typeface="Average"/>
            </a:endParaRPr>
          </a:p>
          <a:p>
            <a:pPr indent="0" lvl="0" marL="0" marR="0" rtl="0" algn="ctr">
              <a:lnSpc>
                <a:spcPct val="100000"/>
              </a:lnSpc>
              <a:spcBef>
                <a:spcPts val="0"/>
              </a:spcBef>
              <a:spcAft>
                <a:spcPts val="0"/>
              </a:spcAft>
              <a:buNone/>
            </a:pPr>
            <a:r>
              <a:rPr lang="en" sz="2900">
                <a:solidFill>
                  <a:srgbClr val="FFFFFF"/>
                </a:solidFill>
                <a:latin typeface="Average"/>
                <a:ea typeface="Average"/>
                <a:cs typeface="Average"/>
                <a:sym typeface="Average"/>
              </a:rPr>
              <a:t>Hand it in using the Google classroom for art.</a:t>
            </a:r>
            <a:endParaRPr sz="29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lang="en" sz="2900">
                <a:solidFill>
                  <a:srgbClr val="CACACA"/>
                </a:solidFill>
                <a:latin typeface="Average"/>
                <a:ea typeface="Average"/>
                <a:cs typeface="Average"/>
                <a:sym typeface="Average"/>
              </a:rPr>
              <a:t>For a great drawing, make sure your photo...</a:t>
            </a:r>
            <a:endParaRPr sz="2900">
              <a:solidFill>
                <a:srgbClr val="CACACA"/>
              </a:solidFill>
              <a:latin typeface="Average"/>
              <a:ea typeface="Average"/>
              <a:cs typeface="Average"/>
              <a:sym typeface="Average"/>
            </a:endParaRPr>
          </a:p>
          <a:p>
            <a:pPr indent="0" lvl="0" marL="0" rtl="0" algn="ctr">
              <a:spcBef>
                <a:spcPts val="0"/>
              </a:spcBef>
              <a:spcAft>
                <a:spcPts val="0"/>
              </a:spcAft>
              <a:buNone/>
            </a:pPr>
            <a:r>
              <a:t/>
            </a:r>
            <a:endParaRPr sz="2000">
              <a:solidFill>
                <a:srgbClr val="CACACA"/>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Has enough </a:t>
            </a:r>
            <a:r>
              <a:rPr b="1" lang="en" sz="2000">
                <a:solidFill>
                  <a:srgbClr val="00FF00"/>
                </a:solidFill>
                <a:latin typeface="Average"/>
                <a:ea typeface="Average"/>
                <a:cs typeface="Average"/>
                <a:sym typeface="Average"/>
              </a:rPr>
              <a:t>detail</a:t>
            </a:r>
            <a:r>
              <a:rPr lang="en" sz="2000">
                <a:solidFill>
                  <a:srgbClr val="00FF00"/>
                </a:solidFill>
                <a:latin typeface="Average"/>
                <a:ea typeface="Average"/>
                <a:cs typeface="Average"/>
                <a:sym typeface="Average"/>
              </a:rPr>
              <a:t> </a:t>
            </a:r>
            <a:r>
              <a:rPr lang="en" sz="2000">
                <a:solidFill>
                  <a:srgbClr val="CACACA"/>
                </a:solidFill>
                <a:latin typeface="Average"/>
                <a:ea typeface="Average"/>
                <a:cs typeface="Average"/>
                <a:sym typeface="Average"/>
              </a:rPr>
              <a:t>and focuses on your face</a:t>
            </a:r>
            <a:endParaRPr sz="2000">
              <a:solidFill>
                <a:srgbClr val="CACACA"/>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Has enough </a:t>
            </a:r>
            <a:r>
              <a:rPr b="1" lang="en" sz="2000">
                <a:solidFill>
                  <a:srgbClr val="00FF00"/>
                </a:solidFill>
                <a:latin typeface="Average"/>
                <a:ea typeface="Average"/>
                <a:cs typeface="Average"/>
                <a:sym typeface="Average"/>
              </a:rPr>
              <a:t>detail</a:t>
            </a:r>
            <a:r>
              <a:rPr lang="en" sz="2000">
                <a:solidFill>
                  <a:srgbClr val="00FF00"/>
                </a:solidFill>
                <a:latin typeface="Average"/>
                <a:ea typeface="Average"/>
                <a:cs typeface="Average"/>
                <a:sym typeface="Average"/>
              </a:rPr>
              <a:t> </a:t>
            </a:r>
            <a:r>
              <a:rPr lang="en" sz="2000">
                <a:solidFill>
                  <a:srgbClr val="CACACA"/>
                </a:solidFill>
                <a:latin typeface="Average"/>
                <a:ea typeface="Average"/>
                <a:cs typeface="Average"/>
                <a:sym typeface="Average"/>
              </a:rPr>
              <a:t>in your hair/hat/scarf</a:t>
            </a:r>
            <a:endParaRPr sz="2000">
              <a:solidFill>
                <a:srgbClr val="CACACA"/>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Is an </a:t>
            </a:r>
            <a:r>
              <a:rPr b="1" lang="en" sz="2000">
                <a:solidFill>
                  <a:srgbClr val="FFFFFF"/>
                </a:solidFill>
                <a:latin typeface="Average"/>
                <a:ea typeface="Average"/>
                <a:cs typeface="Average"/>
                <a:sym typeface="Average"/>
              </a:rPr>
              <a:t>original image file</a:t>
            </a:r>
            <a:r>
              <a:rPr lang="en" sz="2000">
                <a:solidFill>
                  <a:srgbClr val="CACACA"/>
                </a:solidFill>
                <a:latin typeface="Average"/>
                <a:ea typeface="Average"/>
                <a:cs typeface="Average"/>
                <a:sym typeface="Average"/>
              </a:rPr>
              <a:t> and </a:t>
            </a:r>
            <a:r>
              <a:rPr b="1" lang="en" sz="2000">
                <a:solidFill>
                  <a:srgbClr val="E06666"/>
                </a:solidFill>
                <a:latin typeface="Average"/>
                <a:ea typeface="Average"/>
                <a:cs typeface="Average"/>
                <a:sym typeface="Average"/>
              </a:rPr>
              <a:t>NOT a screenshot</a:t>
            </a:r>
            <a:endParaRPr b="1" sz="2000">
              <a:solidFill>
                <a:srgbClr val="E06666"/>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Moves from </a:t>
            </a:r>
            <a:r>
              <a:rPr b="1" lang="en" sz="2000">
                <a:solidFill>
                  <a:srgbClr val="00FF00"/>
                </a:solidFill>
                <a:latin typeface="Average"/>
                <a:ea typeface="Average"/>
                <a:cs typeface="Average"/>
                <a:sym typeface="Average"/>
              </a:rPr>
              <a:t>light to dark</a:t>
            </a:r>
            <a:r>
              <a:rPr lang="en" sz="2000">
                <a:solidFill>
                  <a:srgbClr val="CACACA"/>
                </a:solidFill>
                <a:latin typeface="Average"/>
                <a:ea typeface="Average"/>
                <a:cs typeface="Average"/>
                <a:sym typeface="Average"/>
              </a:rPr>
              <a:t> across your face</a:t>
            </a:r>
            <a:endParaRPr sz="2000">
              <a:solidFill>
                <a:srgbClr val="CACACA"/>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Does </a:t>
            </a:r>
            <a:r>
              <a:rPr b="1" lang="en" sz="2000">
                <a:solidFill>
                  <a:srgbClr val="E06666"/>
                </a:solidFill>
                <a:latin typeface="Average"/>
                <a:ea typeface="Average"/>
                <a:cs typeface="Average"/>
                <a:sym typeface="Average"/>
              </a:rPr>
              <a:t>not</a:t>
            </a:r>
            <a:r>
              <a:rPr lang="en" sz="2000">
                <a:solidFill>
                  <a:srgbClr val="E06666"/>
                </a:solidFill>
                <a:latin typeface="Average"/>
                <a:ea typeface="Average"/>
                <a:cs typeface="Average"/>
                <a:sym typeface="Average"/>
              </a:rPr>
              <a:t> </a:t>
            </a:r>
            <a:r>
              <a:rPr lang="en" sz="2000">
                <a:solidFill>
                  <a:srgbClr val="CACACA"/>
                </a:solidFill>
                <a:latin typeface="Average"/>
                <a:ea typeface="Average"/>
                <a:cs typeface="Average"/>
                <a:sym typeface="Average"/>
              </a:rPr>
              <a:t>use an </a:t>
            </a:r>
            <a:r>
              <a:rPr b="1" lang="en" sz="2000">
                <a:solidFill>
                  <a:srgbClr val="E06666"/>
                </a:solidFill>
                <a:latin typeface="Average"/>
                <a:ea typeface="Average"/>
                <a:cs typeface="Average"/>
                <a:sym typeface="Average"/>
              </a:rPr>
              <a:t>Snapchat-style filter</a:t>
            </a:r>
            <a:endParaRPr sz="1200">
              <a:solidFill>
                <a:srgbClr val="E06666"/>
              </a:solidFill>
              <a:latin typeface="Average"/>
              <a:ea typeface="Average"/>
              <a:cs typeface="Average"/>
              <a:sym typeface="Average"/>
            </a:endParaRPr>
          </a:p>
        </p:txBody>
      </p:sp>
      <p:sp>
        <p:nvSpPr>
          <p:cNvPr descr="Translations" id="506" name="Google Shape;506;p79"/>
          <p:cNvSpPr txBox="1"/>
          <p:nvPr/>
        </p:nvSpPr>
        <p:spPr>
          <a:xfrm>
            <a:off x="4572000" y="3999000"/>
            <a:ext cx="4572000" cy="28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ਮੈਨੂੰ ਆਪਣੇ ਸਵੈ-ਪੋਰਟਰੇਟ ਅਤੇ ਪਿਛੋਕੜ ਭੇਜੋ!</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Присылайте мне свои автопортреты и фоны!</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ii soo dir sawiradaada iyo asalkaaga!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¡Enviadme vuestros autorretratos y fondos!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Nitumie picha zako za kibinafsi na asili!</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Ipadala sa akin ang iyong mga self-portraits at background!</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Bana otoportrelerinizi ve arka planlarınızı gönderin!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Надсилайте мені свої автопортрети та фони!</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Gửi cho tôi ảnh tự chụp và ảnh nền của bạn!</a:t>
            </a:r>
            <a:endParaRPr sz="2300">
              <a:solidFill>
                <a:srgbClr val="CACACA"/>
              </a:solidFill>
              <a:latin typeface="Average"/>
              <a:ea typeface="Average"/>
              <a:cs typeface="Average"/>
              <a:sym typeface="Average"/>
            </a:endParaRPr>
          </a:p>
        </p:txBody>
      </p:sp>
      <p:sp>
        <p:nvSpPr>
          <p:cNvPr descr="Translations" id="507" name="Google Shape;507;p79"/>
          <p:cNvSpPr txBox="1"/>
          <p:nvPr/>
        </p:nvSpPr>
        <p:spPr>
          <a:xfrm>
            <a:off x="0" y="3999000"/>
            <a:ext cx="4572000" cy="28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የራስህን ምስል እና ዳራ ላክልኝ!</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أرسل لي صورك الشخصية وخلفياتك!</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Envia'm els teus autoretrats i fons!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把你的自画像和背景发给我！</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سلف پرتره و پس زمینه خود را برای من بفرستید!</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मुझे अपने स्व-चित्र और पृष्ठभूमि भेजें!</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あなたの自画像と背景を送ってください！</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여러분의 자화상과 배경을 보내주세요!</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Xwe-portre û paşnavên xwe ji min re bişînin!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Enviem-me seus autorretratos e fundos!</a:t>
            </a:r>
            <a:endParaRPr sz="2300">
              <a:solidFill>
                <a:srgbClr val="CACACA"/>
              </a:solidFill>
              <a:latin typeface="Average"/>
              <a:ea typeface="Average"/>
              <a:cs typeface="Average"/>
              <a:sym typeface="Average"/>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descr="All text" id="516" name="Google Shape;516;p81"/>
          <p:cNvSpPr txBox="1"/>
          <p:nvPr/>
        </p:nvSpPr>
        <p:spPr>
          <a:xfrm>
            <a:off x="311700" y="0"/>
            <a:ext cx="8520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Oswald"/>
                <a:ea typeface="Oswald"/>
                <a:cs typeface="Oswald"/>
                <a:sym typeface="Oswald"/>
              </a:rPr>
              <a:t>Today’s goals</a:t>
            </a:r>
            <a:endParaRPr sz="3600">
              <a:solidFill>
                <a:srgbClr val="FFFFFF"/>
              </a:solidFill>
              <a:latin typeface="Oswald"/>
              <a:ea typeface="Oswald"/>
              <a:cs typeface="Oswald"/>
              <a:sym typeface="Oswald"/>
            </a:endParaRPr>
          </a:p>
          <a:p>
            <a:pPr indent="0" lvl="0" marL="0" rtl="0" algn="l">
              <a:spcBef>
                <a:spcPts val="0"/>
              </a:spcBef>
              <a:spcAft>
                <a:spcPts val="0"/>
              </a:spcAft>
              <a:buNone/>
            </a:pPr>
            <a:r>
              <a:t/>
            </a:r>
            <a:endParaRPr sz="3600">
              <a:solidFill>
                <a:srgbClr val="FFFFFF"/>
              </a:solidFill>
              <a:latin typeface="Oswald"/>
              <a:ea typeface="Oswald"/>
              <a:cs typeface="Oswald"/>
              <a:sym typeface="Oswald"/>
            </a:endParaRPr>
          </a:p>
          <a:p>
            <a:pPr indent="-381000" lvl="0" marL="457200" rtl="0" algn="l">
              <a:lnSpc>
                <a:spcPct val="115000"/>
              </a:lnSpc>
              <a:spcBef>
                <a:spcPts val="0"/>
              </a:spcBef>
              <a:spcAft>
                <a:spcPts val="0"/>
              </a:spcAft>
              <a:buClr>
                <a:srgbClr val="CACACA"/>
              </a:buClr>
              <a:buSzPts val="2400"/>
              <a:buFont typeface="Average"/>
              <a:buChar char="●"/>
            </a:pPr>
            <a:r>
              <a:rPr b="1" lang="en" sz="2400">
                <a:solidFill>
                  <a:srgbClr val="00FF00"/>
                </a:solidFill>
                <a:latin typeface="Average"/>
                <a:ea typeface="Average"/>
                <a:cs typeface="Average"/>
                <a:sym typeface="Average"/>
              </a:rPr>
              <a:t>Observing closely</a:t>
            </a:r>
            <a:r>
              <a:rPr b="1" lang="en" sz="2400">
                <a:solidFill>
                  <a:srgbClr val="FFFFFF"/>
                </a:solidFill>
                <a:latin typeface="Average"/>
                <a:ea typeface="Average"/>
                <a:cs typeface="Average"/>
                <a:sym typeface="Average"/>
              </a:rPr>
              <a:t> </a:t>
            </a:r>
            <a:r>
              <a:rPr lang="en" sz="2400">
                <a:solidFill>
                  <a:srgbClr val="CACACA"/>
                </a:solidFill>
                <a:latin typeface="Average"/>
                <a:ea typeface="Average"/>
                <a:cs typeface="Average"/>
                <a:sym typeface="Average"/>
              </a:rPr>
              <a:t>is the key to realism. </a:t>
            </a:r>
            <a:br>
              <a:rPr lang="en" sz="2400">
                <a:solidFill>
                  <a:srgbClr val="CACACA"/>
                </a:solidFill>
                <a:latin typeface="Average"/>
                <a:ea typeface="Average"/>
                <a:cs typeface="Average"/>
                <a:sym typeface="Average"/>
              </a:rPr>
            </a:br>
            <a:r>
              <a:rPr lang="en" sz="2400">
                <a:solidFill>
                  <a:srgbClr val="CACACA"/>
                </a:solidFill>
                <a:latin typeface="Average"/>
                <a:ea typeface="Average"/>
                <a:cs typeface="Average"/>
                <a:sym typeface="Average"/>
              </a:rPr>
              <a:t>There are no shortcuts.</a:t>
            </a:r>
            <a:br>
              <a:rPr lang="en" sz="2400">
                <a:solidFill>
                  <a:srgbClr val="CACACA"/>
                </a:solidFill>
                <a:latin typeface="Average"/>
                <a:ea typeface="Average"/>
                <a:cs typeface="Average"/>
                <a:sym typeface="Average"/>
              </a:rPr>
            </a:br>
            <a:endParaRPr sz="2400">
              <a:solidFill>
                <a:srgbClr val="CACACA"/>
              </a:solidFill>
              <a:latin typeface="Average"/>
              <a:ea typeface="Average"/>
              <a:cs typeface="Average"/>
              <a:sym typeface="Average"/>
            </a:endParaRPr>
          </a:p>
          <a:p>
            <a:pPr indent="-381000" lvl="0" marL="457200" rtl="0" algn="l">
              <a:lnSpc>
                <a:spcPct val="115000"/>
              </a:lnSpc>
              <a:spcBef>
                <a:spcPts val="0"/>
              </a:spcBef>
              <a:spcAft>
                <a:spcPts val="0"/>
              </a:spcAft>
              <a:buClr>
                <a:srgbClr val="CACACA"/>
              </a:buClr>
              <a:buSzPts val="2400"/>
              <a:buFont typeface="Average"/>
              <a:buChar char="●"/>
            </a:pPr>
            <a:r>
              <a:rPr lang="en" sz="2400">
                <a:solidFill>
                  <a:srgbClr val="CACACA"/>
                </a:solidFill>
                <a:latin typeface="Average"/>
                <a:ea typeface="Average"/>
                <a:cs typeface="Average"/>
                <a:sym typeface="Average"/>
              </a:rPr>
              <a:t>There are no born geniuses in art. </a:t>
            </a:r>
            <a:br>
              <a:rPr lang="en" sz="2400">
                <a:solidFill>
                  <a:srgbClr val="CACACA"/>
                </a:solidFill>
                <a:latin typeface="Average"/>
                <a:ea typeface="Average"/>
                <a:cs typeface="Average"/>
                <a:sym typeface="Average"/>
              </a:rPr>
            </a:br>
            <a:r>
              <a:rPr lang="en" sz="2400">
                <a:solidFill>
                  <a:srgbClr val="CACACA"/>
                </a:solidFill>
                <a:latin typeface="Average"/>
                <a:ea typeface="Average"/>
                <a:cs typeface="Average"/>
                <a:sym typeface="Average"/>
              </a:rPr>
              <a:t>Adult skill comes from </a:t>
            </a:r>
            <a:r>
              <a:rPr b="1" lang="en" sz="2400">
                <a:solidFill>
                  <a:srgbClr val="00FF00"/>
                </a:solidFill>
                <a:latin typeface="Average"/>
                <a:ea typeface="Average"/>
                <a:cs typeface="Average"/>
                <a:sym typeface="Average"/>
              </a:rPr>
              <a:t>practice</a:t>
            </a:r>
            <a:r>
              <a:rPr lang="en" sz="2400">
                <a:solidFill>
                  <a:srgbClr val="CACACA"/>
                </a:solidFill>
                <a:latin typeface="Average"/>
                <a:ea typeface="Average"/>
                <a:cs typeface="Average"/>
                <a:sym typeface="Average"/>
              </a:rPr>
              <a:t>.</a:t>
            </a:r>
            <a:br>
              <a:rPr lang="en" sz="2400">
                <a:solidFill>
                  <a:srgbClr val="CACACA"/>
                </a:solidFill>
                <a:latin typeface="Average"/>
                <a:ea typeface="Average"/>
                <a:cs typeface="Average"/>
                <a:sym typeface="Average"/>
              </a:rPr>
            </a:br>
            <a:endParaRPr sz="2400">
              <a:solidFill>
                <a:srgbClr val="CACACA"/>
              </a:solidFill>
              <a:latin typeface="Average"/>
              <a:ea typeface="Average"/>
              <a:cs typeface="Average"/>
              <a:sym typeface="Average"/>
            </a:endParaRPr>
          </a:p>
          <a:p>
            <a:pPr indent="-381000" lvl="0" marL="457200" rtl="0" algn="l">
              <a:lnSpc>
                <a:spcPct val="115000"/>
              </a:lnSpc>
              <a:spcBef>
                <a:spcPts val="0"/>
              </a:spcBef>
              <a:spcAft>
                <a:spcPts val="0"/>
              </a:spcAft>
              <a:buClr>
                <a:srgbClr val="CACACA"/>
              </a:buClr>
              <a:buSzPts val="2400"/>
              <a:buFont typeface="Average"/>
              <a:buChar char="●"/>
            </a:pPr>
            <a:r>
              <a:rPr lang="en" sz="2400">
                <a:solidFill>
                  <a:srgbClr val="CACACA"/>
                </a:solidFill>
                <a:latin typeface="Average"/>
                <a:ea typeface="Average"/>
                <a:cs typeface="Average"/>
                <a:sym typeface="Average"/>
              </a:rPr>
              <a:t>Most beginners </a:t>
            </a:r>
            <a:r>
              <a:rPr b="1" lang="en" sz="2400">
                <a:solidFill>
                  <a:srgbClr val="00FF00"/>
                </a:solidFill>
                <a:latin typeface="Average"/>
                <a:ea typeface="Average"/>
                <a:cs typeface="Average"/>
                <a:sym typeface="Average"/>
              </a:rPr>
              <a:t>don’t realize how little</a:t>
            </a:r>
            <a:r>
              <a:rPr lang="en" sz="2400">
                <a:solidFill>
                  <a:srgbClr val="CACACA"/>
                </a:solidFill>
                <a:latin typeface="Average"/>
                <a:ea typeface="Average"/>
                <a:cs typeface="Average"/>
                <a:sym typeface="Average"/>
              </a:rPr>
              <a:t> they are actually practicing in art class.</a:t>
            </a:r>
            <a:br>
              <a:rPr lang="en" sz="2400">
                <a:solidFill>
                  <a:srgbClr val="CACACA"/>
                </a:solidFill>
                <a:latin typeface="Average"/>
                <a:ea typeface="Average"/>
                <a:cs typeface="Average"/>
                <a:sym typeface="Average"/>
              </a:rPr>
            </a:br>
            <a:endParaRPr sz="2400">
              <a:solidFill>
                <a:srgbClr val="CACACA"/>
              </a:solidFill>
              <a:latin typeface="Average"/>
              <a:ea typeface="Average"/>
              <a:cs typeface="Average"/>
              <a:sym typeface="Average"/>
            </a:endParaRPr>
          </a:p>
          <a:p>
            <a:pPr indent="-381000" lvl="0" marL="457200" rtl="0" algn="l">
              <a:lnSpc>
                <a:spcPct val="115000"/>
              </a:lnSpc>
              <a:spcBef>
                <a:spcPts val="0"/>
              </a:spcBef>
              <a:spcAft>
                <a:spcPts val="0"/>
              </a:spcAft>
              <a:buClr>
                <a:srgbClr val="CACACA"/>
              </a:buClr>
              <a:buSzPts val="2400"/>
              <a:buFont typeface="Average"/>
              <a:buChar char="●"/>
            </a:pPr>
            <a:r>
              <a:rPr lang="en" sz="2400">
                <a:solidFill>
                  <a:srgbClr val="CACACA"/>
                </a:solidFill>
                <a:latin typeface="Average"/>
                <a:ea typeface="Average"/>
                <a:cs typeface="Average"/>
                <a:sym typeface="Average"/>
              </a:rPr>
              <a:t>Creativity can be learned. </a:t>
            </a:r>
            <a:br>
              <a:rPr lang="en" sz="2400">
                <a:solidFill>
                  <a:srgbClr val="CACACA"/>
                </a:solidFill>
                <a:latin typeface="Average"/>
                <a:ea typeface="Average"/>
                <a:cs typeface="Average"/>
                <a:sym typeface="Average"/>
              </a:rPr>
            </a:br>
            <a:r>
              <a:rPr lang="en" sz="2400">
                <a:solidFill>
                  <a:srgbClr val="CACACA"/>
                </a:solidFill>
                <a:latin typeface="Average"/>
                <a:ea typeface="Average"/>
                <a:cs typeface="Average"/>
                <a:sym typeface="Average"/>
              </a:rPr>
              <a:t>You can come up with </a:t>
            </a:r>
            <a:r>
              <a:rPr b="1" lang="en" sz="2400">
                <a:solidFill>
                  <a:srgbClr val="00FF00"/>
                </a:solidFill>
                <a:latin typeface="Average"/>
                <a:ea typeface="Average"/>
                <a:cs typeface="Average"/>
                <a:sym typeface="Average"/>
              </a:rPr>
              <a:t>more ideas</a:t>
            </a:r>
            <a:r>
              <a:rPr b="1" lang="en" sz="2400">
                <a:solidFill>
                  <a:srgbClr val="CACACA"/>
                </a:solidFill>
                <a:latin typeface="Average"/>
                <a:ea typeface="Average"/>
                <a:cs typeface="Average"/>
                <a:sym typeface="Average"/>
              </a:rPr>
              <a:t> </a:t>
            </a:r>
            <a:r>
              <a:rPr lang="en" sz="2400">
                <a:solidFill>
                  <a:srgbClr val="CACACA"/>
                </a:solidFill>
                <a:latin typeface="Average"/>
                <a:ea typeface="Average"/>
                <a:cs typeface="Average"/>
                <a:sym typeface="Average"/>
              </a:rPr>
              <a:t>with practice.</a:t>
            </a:r>
            <a:endParaRPr sz="2400">
              <a:solidFill>
                <a:srgbClr val="CACACA"/>
              </a:solidFill>
              <a:latin typeface="Average"/>
              <a:ea typeface="Average"/>
              <a:cs typeface="Average"/>
              <a:sym typeface="Average"/>
            </a:endParaRPr>
          </a:p>
          <a:p>
            <a:pPr indent="0" lvl="0" marL="0" rtl="0" algn="l">
              <a:lnSpc>
                <a:spcPct val="115000"/>
              </a:lnSpc>
              <a:spcBef>
                <a:spcPts val="1600"/>
              </a:spcBef>
              <a:spcAft>
                <a:spcPts val="1600"/>
              </a:spcAft>
              <a:buNone/>
            </a:pPr>
            <a:r>
              <a:t/>
            </a:r>
            <a:endParaRPr sz="2400">
              <a:solidFill>
                <a:srgbClr val="CACACA"/>
              </a:solidFill>
              <a:latin typeface="Average"/>
              <a:ea typeface="Average"/>
              <a:cs typeface="Average"/>
              <a:sym typeface="Average"/>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83"/>
          <p:cNvSpPr txBox="1"/>
          <p:nvPr/>
        </p:nvSpPr>
        <p:spPr>
          <a:xfrm>
            <a:off x="127000" y="0"/>
            <a:ext cx="5969100" cy="342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contour drawing</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AAAAAA"/>
                </a:solidFill>
                <a:latin typeface="Average"/>
                <a:ea typeface="Average"/>
                <a:cs typeface="Average"/>
                <a:sym typeface="Average"/>
              </a:rPr>
              <a:t>drawing the edges and outlines</a:t>
            </a:r>
            <a:endParaRPr sz="4800">
              <a:solidFill>
                <a:srgbClr val="FFFFFF"/>
              </a:solidFill>
              <a:latin typeface="Oswald"/>
              <a:ea typeface="Oswald"/>
              <a:cs typeface="Oswald"/>
              <a:sym typeface="Oswald"/>
            </a:endParaRPr>
          </a:p>
        </p:txBody>
      </p:sp>
      <p:sp>
        <p:nvSpPr>
          <p:cNvPr id="526" name="Google Shape;526;p83"/>
          <p:cNvSpPr txBox="1"/>
          <p:nvPr/>
        </p:nvSpPr>
        <p:spPr>
          <a:xfrm>
            <a:off x="6096000" y="0"/>
            <a:ext cx="3048000" cy="68580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1900">
                <a:solidFill>
                  <a:srgbClr val="AAAAAA"/>
                </a:solidFill>
                <a:latin typeface="Average"/>
                <a:ea typeface="Average"/>
                <a:cs typeface="Average"/>
                <a:sym typeface="Average"/>
              </a:rPr>
              <a:t>رسم كفاف</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轮廓图</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طراحی کانتور</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윤곽 그리기</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Pagguhit ng contour</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Контурний малюнок</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Vizatim i konturit</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Եզրագծային գծագրում</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Contourtekening</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Dessin de contour</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Konturzeichnung</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समोच्च रेखाचित्र</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等高線描画</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xêzkirina konturê</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समोच्च रेखाचित्र</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کنټور رسمول</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ਕੰਟੋਰ ਡਰਾਇੰਗ</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Desenho de contorno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Контурный рисунок</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Sawir sawireed</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dibujo de contorno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Mchoro wa contour</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การวาดรูปร่าง</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Kontur çizimi</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Vẽ đường viền</a:t>
            </a:r>
            <a:endParaRPr sz="1800">
              <a:solidFill>
                <a:schemeClr val="accent3"/>
              </a:solidFill>
              <a:latin typeface="Average"/>
              <a:ea typeface="Average"/>
              <a:cs typeface="Average"/>
              <a:sym typeface="Average"/>
            </a:endParaRPr>
          </a:p>
        </p:txBody>
      </p:sp>
      <p:grpSp>
        <p:nvGrpSpPr>
          <p:cNvPr id="527" name="Google Shape;527;p83"/>
          <p:cNvGrpSpPr/>
          <p:nvPr/>
        </p:nvGrpSpPr>
        <p:grpSpPr>
          <a:xfrm>
            <a:off x="1157063" y="3429000"/>
            <a:ext cx="3908975" cy="3429002"/>
            <a:chOff x="464525" y="3429000"/>
            <a:chExt cx="3908975" cy="3429002"/>
          </a:xfrm>
        </p:grpSpPr>
        <p:pic>
          <p:nvPicPr>
            <p:cNvPr descr="drawingShading-Lara Scholz-Stravinsky-Fall 2016.jpg" id="528" name="Google Shape;528;p83"/>
            <p:cNvPicPr preferRelativeResize="0"/>
            <p:nvPr/>
          </p:nvPicPr>
          <p:blipFill>
            <a:blip r:embed="rId3">
              <a:alphaModFix/>
            </a:blip>
            <a:stretch>
              <a:fillRect/>
            </a:stretch>
          </p:blipFill>
          <p:spPr>
            <a:xfrm>
              <a:off x="464525" y="3429000"/>
              <a:ext cx="2705713" cy="3429002"/>
            </a:xfrm>
            <a:prstGeom prst="rect">
              <a:avLst/>
            </a:prstGeom>
            <a:noFill/>
            <a:ln>
              <a:noFill/>
            </a:ln>
          </p:spPr>
        </p:pic>
        <p:cxnSp>
          <p:nvCxnSpPr>
            <p:cNvPr id="529" name="Google Shape;529;p83"/>
            <p:cNvCxnSpPr/>
            <p:nvPr/>
          </p:nvCxnSpPr>
          <p:spPr>
            <a:xfrm flipH="1">
              <a:off x="2884600" y="3579475"/>
              <a:ext cx="1488900" cy="893100"/>
            </a:xfrm>
            <a:prstGeom prst="straightConnector1">
              <a:avLst/>
            </a:prstGeom>
            <a:noFill/>
            <a:ln cap="flat" cmpd="sng" w="38100">
              <a:solidFill>
                <a:srgbClr val="FF0000"/>
              </a:solidFill>
              <a:prstDash val="solid"/>
              <a:round/>
              <a:headEnd len="med" w="med" type="none"/>
              <a:tailEnd len="med" w="med" type="triangle"/>
            </a:ln>
          </p:spPr>
        </p:cxnSp>
      </p:gr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84"/>
          <p:cNvSpPr txBox="1"/>
          <p:nvPr/>
        </p:nvSpPr>
        <p:spPr>
          <a:xfrm>
            <a:off x="127000" y="0"/>
            <a:ext cx="5969100" cy="342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detail</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AAAAAA"/>
                </a:solidFill>
                <a:latin typeface="Average"/>
                <a:ea typeface="Average"/>
                <a:cs typeface="Average"/>
                <a:sym typeface="Average"/>
              </a:rPr>
              <a:t>small, important parts of a drawing</a:t>
            </a:r>
            <a:endParaRPr sz="4800">
              <a:solidFill>
                <a:srgbClr val="FFFFFF"/>
              </a:solidFill>
              <a:latin typeface="Oswald"/>
              <a:ea typeface="Oswald"/>
              <a:cs typeface="Oswald"/>
              <a:sym typeface="Oswald"/>
            </a:endParaRPr>
          </a:p>
        </p:txBody>
      </p:sp>
      <p:sp>
        <p:nvSpPr>
          <p:cNvPr id="535" name="Google Shape;535;p84"/>
          <p:cNvSpPr txBox="1"/>
          <p:nvPr/>
        </p:nvSpPr>
        <p:spPr>
          <a:xfrm>
            <a:off x="6096000" y="0"/>
            <a:ext cx="3048000" cy="68580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1900">
                <a:solidFill>
                  <a:srgbClr val="AAAAAA"/>
                </a:solidFill>
                <a:latin typeface="Average"/>
                <a:ea typeface="Average"/>
                <a:cs typeface="Average"/>
                <a:sym typeface="Average"/>
              </a:rPr>
              <a:t>التفاصيل</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细节</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جزئیات</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세부 사항</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Detalye</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Деталь</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Detaj</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Մանրամասն</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Detail</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Détail</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Detail</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विवरण</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詳細</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Hûrî</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विस्तार</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تفصیل</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ਵੇਰਵੇ</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Detalhe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Деталь</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Faahfaahin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Detalle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Maelezo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รายละเอียด</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Detay</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Chi tiết</a:t>
            </a:r>
            <a:endParaRPr sz="1800">
              <a:solidFill>
                <a:schemeClr val="accent3"/>
              </a:solidFill>
              <a:latin typeface="Average"/>
              <a:ea typeface="Average"/>
              <a:cs typeface="Average"/>
              <a:sym typeface="Average"/>
            </a:endParaRPr>
          </a:p>
        </p:txBody>
      </p:sp>
      <p:pic>
        <p:nvPicPr>
          <p:cNvPr descr="drawingShading-Lara Scholz-Stravinsky-Fall 2016.jpg" id="536" name="Google Shape;536;p84"/>
          <p:cNvPicPr preferRelativeResize="0"/>
          <p:nvPr/>
        </p:nvPicPr>
        <p:blipFill rotWithShape="1">
          <a:blip r:embed="rId3">
            <a:alphaModFix/>
          </a:blip>
          <a:srcRect b="61913" l="11551" r="0" t="0"/>
          <a:stretch/>
        </p:blipFill>
        <p:spPr>
          <a:xfrm>
            <a:off x="0" y="3429000"/>
            <a:ext cx="6096126" cy="3429002"/>
          </a:xfrm>
          <a:prstGeom prst="rect">
            <a:avLst/>
          </a:prstGeom>
          <a:noFill/>
          <a:ln>
            <a:noFill/>
          </a:ln>
        </p:spPr>
      </p:pic>
      <p:cxnSp>
        <p:nvCxnSpPr>
          <p:cNvPr id="537" name="Google Shape;537;p84"/>
          <p:cNvCxnSpPr/>
          <p:nvPr/>
        </p:nvCxnSpPr>
        <p:spPr>
          <a:xfrm>
            <a:off x="598725" y="4453450"/>
            <a:ext cx="1354200" cy="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31"/>
          <p:cNvSpPr txBox="1"/>
          <p:nvPr/>
        </p:nvSpPr>
        <p:spPr>
          <a:xfrm>
            <a:off x="6710300" y="150"/>
            <a:ext cx="2433600" cy="685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solidFill>
                  <a:srgbClr val="FFFFFF"/>
                </a:solidFill>
                <a:latin typeface="Cabin"/>
                <a:ea typeface="Cabin"/>
                <a:cs typeface="Cabin"/>
                <a:sym typeface="Cabin"/>
              </a:rPr>
              <a:t>Hayv Kahraman</a:t>
            </a:r>
            <a:endParaRPr b="1" sz="18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i="1" lang="en" sz="1800">
                <a:solidFill>
                  <a:srgbClr val="B7B7B7"/>
                </a:solidFill>
                <a:latin typeface="Cabin"/>
                <a:ea typeface="Cabin"/>
                <a:cs typeface="Cabin"/>
                <a:sym typeface="Cabin"/>
              </a:rPr>
              <a:t>(Iraq)</a:t>
            </a:r>
            <a:endParaRPr i="1" sz="18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i="1" sz="18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i="1" sz="18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1800">
                <a:solidFill>
                  <a:srgbClr val="B7B7B7"/>
                </a:solidFill>
                <a:latin typeface="Cabin"/>
                <a:ea typeface="Cabin"/>
                <a:cs typeface="Cabin"/>
                <a:sym typeface="Cabin"/>
              </a:rPr>
              <a:t>Their work reflects issues for women personally and their role within society</a:t>
            </a:r>
            <a:endParaRPr sz="1800">
              <a:solidFill>
                <a:srgbClr val="B7B7B7"/>
              </a:solidFill>
              <a:latin typeface="Cabin"/>
              <a:ea typeface="Cabin"/>
              <a:cs typeface="Cabin"/>
              <a:sym typeface="Cabin"/>
            </a:endParaRPr>
          </a:p>
        </p:txBody>
      </p:sp>
      <p:pic>
        <p:nvPicPr>
          <p:cNvPr descr="Image" id="155" name="Google Shape;155;p31"/>
          <p:cNvPicPr preferRelativeResize="0"/>
          <p:nvPr/>
        </p:nvPicPr>
        <p:blipFill>
          <a:blip r:embed="rId3">
            <a:alphaModFix/>
          </a:blip>
          <a:stretch>
            <a:fillRect/>
          </a:stretch>
        </p:blipFill>
        <p:spPr>
          <a:xfrm>
            <a:off x="0" y="0"/>
            <a:ext cx="6710290" cy="685800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descr="Stravinsky worksheet screenshot.png" id="542" name="Google Shape;542;p85"/>
          <p:cNvPicPr preferRelativeResize="0"/>
          <p:nvPr/>
        </p:nvPicPr>
        <p:blipFill>
          <a:blip r:embed="rId3">
            <a:alphaModFix/>
          </a:blip>
          <a:stretch>
            <a:fillRect/>
          </a:stretch>
        </p:blipFill>
        <p:spPr>
          <a:xfrm>
            <a:off x="98209" y="0"/>
            <a:ext cx="8898775" cy="6858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86"/>
          <p:cNvSpPr txBox="1"/>
          <p:nvPr>
            <p:ph type="title"/>
          </p:nvPr>
        </p:nvSpPr>
        <p:spPr>
          <a:xfrm>
            <a:off x="671250" y="2855000"/>
            <a:ext cx="7852200" cy="1148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descr="Translations" id="552" name="Google Shape;552;p87"/>
          <p:cNvSpPr txBox="1"/>
          <p:nvPr/>
        </p:nvSpPr>
        <p:spPr>
          <a:xfrm>
            <a:off x="0" y="1380600"/>
            <a:ext cx="9144000" cy="547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AAAAAA"/>
                </a:solidFill>
                <a:latin typeface="Average"/>
                <a:ea typeface="Average"/>
                <a:cs typeface="Average"/>
                <a:sym typeface="Average"/>
              </a:rPr>
              <a:t>የስዕል ችሎታ ገንቢ፡ የእንጨት ቆራጭ። ማዕዘኖችን እና መሰረታዊ ጥላዎችን እንዴት መሳል እንደሚቻል.</a:t>
            </a:r>
            <a:endParaRPr sz="1600">
              <a:solidFill>
                <a:srgbClr val="AAAAAA"/>
              </a:solidFill>
              <a:latin typeface="Average"/>
              <a:ea typeface="Average"/>
              <a:cs typeface="Average"/>
              <a:sym typeface="Average"/>
            </a:endParaRPr>
          </a:p>
          <a:p>
            <a:pPr indent="0" lvl="0" marL="0" rtl="1" algn="ctr">
              <a:spcBef>
                <a:spcPts val="0"/>
              </a:spcBef>
              <a:spcAft>
                <a:spcPts val="0"/>
              </a:spcAft>
              <a:buNone/>
            </a:pPr>
            <a:r>
              <a:rPr lang="en" sz="1600">
                <a:solidFill>
                  <a:srgbClr val="AAAAAA"/>
                </a:solidFill>
                <a:latin typeface="Average"/>
                <a:ea typeface="Average"/>
                <a:cs typeface="Average"/>
                <a:sym typeface="Average"/>
              </a:rPr>
              <a:t>بناء مهارات الرسم: الحطاب. كيفية رسم الزوايا والتظليل الأساسي.</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Creador d'habilitats de dibuix: El llenyataire. Com dibuixar angles i ombrejat bàsic.</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绘画技巧培养：樵夫。如何画角度和基本阴影。</a:t>
            </a:r>
            <a:endParaRPr sz="1600">
              <a:solidFill>
                <a:srgbClr val="AAAAAA"/>
              </a:solidFill>
              <a:latin typeface="Average"/>
              <a:ea typeface="Average"/>
              <a:cs typeface="Average"/>
              <a:sym typeface="Average"/>
            </a:endParaRPr>
          </a:p>
          <a:p>
            <a:pPr indent="0" lvl="0" marL="0" rtl="1" algn="ctr">
              <a:spcBef>
                <a:spcPts val="0"/>
              </a:spcBef>
              <a:spcAft>
                <a:spcPts val="0"/>
              </a:spcAft>
              <a:buNone/>
            </a:pPr>
            <a:r>
              <a:rPr lang="en" sz="1600">
                <a:solidFill>
                  <a:srgbClr val="AAAAAA"/>
                </a:solidFill>
                <a:latin typeface="Average"/>
                <a:ea typeface="Average"/>
                <a:cs typeface="Average"/>
                <a:sym typeface="Average"/>
              </a:rPr>
              <a:t>سازنده مهارت طراحی: هیزم شکن. نحوه ترسیم زاویه و سایه های اولیه</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चित्रकारी कौशल निर्माण: लकड़हारा। कोण और बुनियादी छायांकन कैसे बनाएँ।</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描画スキル向上：木こり。角度と基本的な陰影の描き方。</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그림 실력 향상: 나무꾼. 각도와 기본 음영 그리는 법.</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Kêmasiya xêzkirinê: Darvançêker. Meriv çawa goşe û siya bingehîn xêz dike.</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Desenvolvedor de habilidades de desenho: O Lenhador. Como desenhar ângulos e sombreamentos básicos.</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ਡਰਾਇੰਗ ਹੁਨਰ-ਬਿਲਡਰ: ਵੁੱਡਕਟਰ। ਕੋਣ ਅਤੇ ਬੁਨਿਆਦੀ ਸ਼ੇਡਿੰਗ ਕਿਵੇਂ ਖਿੱਚਣੀ ਹੈ।</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Тренировка навыков рисования: «Лесоруб». Как рисовать углы и базовую штриховку.</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Sawir-dhise xirfadeed: Qoryaha. Sida loo sawiro xaglaha iyo hadhka aasaasiga ah.</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Desarrollo de habilidades de dibujo: El leñador. Cómo dibujar ángulos y sombreado básico.</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Mjenzi wa ustadi wa kuchora: Mtema kuni. Jinsi ya kuteka pembe na shading ya msingi.</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Tagabuo ng kasanayan sa pagguhit: The Woodcutter. Paano gumuhit ng mga anggulo at pangunahing pagtatabing.</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Çizim becerisi geliştirici: Oduncu. Açıların nasıl çizileceği ve temel gölgelendirme.</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Розвиток навичок малювання: Дроворуб. Як малювати кути та основні штрихування.</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Rèn luyện kỹ năng vẽ: Người thợ đốn củi. Cách vẽ góc và tô bóng cơ bản.</a:t>
            </a:r>
            <a:endParaRPr sz="2600">
              <a:solidFill>
                <a:srgbClr val="B7B7B7"/>
              </a:solidFill>
              <a:latin typeface="Average"/>
              <a:ea typeface="Average"/>
              <a:cs typeface="Average"/>
              <a:sym typeface="Average"/>
            </a:endParaRPr>
          </a:p>
        </p:txBody>
      </p:sp>
      <p:sp>
        <p:nvSpPr>
          <p:cNvPr id="553" name="Google Shape;553;p87"/>
          <p:cNvSpPr txBox="1"/>
          <p:nvPr/>
        </p:nvSpPr>
        <p:spPr>
          <a:xfrm>
            <a:off x="237450" y="0"/>
            <a:ext cx="8669100" cy="138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Drawing skill-builder: The Woodcutter</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 sz="3000">
                <a:solidFill>
                  <a:srgbClr val="FFFFFF"/>
                </a:solidFill>
                <a:latin typeface="Average"/>
                <a:ea typeface="Average"/>
                <a:cs typeface="Average"/>
                <a:sym typeface="Average"/>
              </a:rPr>
              <a:t>How to draw angles and basic shading</a:t>
            </a:r>
            <a:endParaRPr>
              <a:solidFill>
                <a:srgbClr val="B7B7B7"/>
              </a:solidFill>
              <a:latin typeface="Average"/>
              <a:ea typeface="Average"/>
              <a:cs typeface="Average"/>
              <a:sym typeface="Average"/>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57" name="Shape 557"/>
        <p:cNvGrpSpPr/>
        <p:nvPr/>
      </p:nvGrpSpPr>
      <p:grpSpPr>
        <a:xfrm>
          <a:off x="0" y="0"/>
          <a:ext cx="0" cy="0"/>
          <a:chOff x="0" y="0"/>
          <a:chExt cx="0" cy="0"/>
        </a:xfrm>
      </p:grpSpPr>
      <p:pic>
        <p:nvPicPr>
          <p:cNvPr descr="drawing-skillBuilders-Woodcutter-screenshot.png" id="558" name="Google Shape;558;p88"/>
          <p:cNvPicPr preferRelativeResize="0"/>
          <p:nvPr/>
        </p:nvPicPr>
        <p:blipFill>
          <a:blip r:embed="rId3">
            <a:alphaModFix/>
          </a:blip>
          <a:stretch>
            <a:fillRect/>
          </a:stretch>
        </p:blipFill>
        <p:spPr>
          <a:xfrm>
            <a:off x="152400" y="0"/>
            <a:ext cx="8845718" cy="685800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descr="Translations" id="563" name="Google Shape;563;p89"/>
          <p:cNvSpPr txBox="1"/>
          <p:nvPr/>
        </p:nvSpPr>
        <p:spPr>
          <a:xfrm>
            <a:off x="3381900" y="300"/>
            <a:ext cx="57621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በትክክል ለመሳል ፍርግርግ መጠቀም ይችላሉ, ግን ቀርፋፋ ነው.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يمكنك استخدام الشبكة للرسم بدقة، ولكنها بطيئة.</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Podeu utilitzar una graella per dibuixar amb precisió, però és lent.</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您可以使用网格来精确绘制，但速度较慢。</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می توانید از یک شبکه برای ترسیم دقیق استفاده کنید، اما سرعت آن کند است.</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आप सटीक चित्र बनाने के लिए ग्रिड का उपयोग कर सकते हैं, लेकिन यह धीमा 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グリッドを使用すると正確に描画できますが、速度が遅くなります。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격자를 사용하면 정확하게 그릴 수 있지만 속도가 느립니다.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Hûn dikarin torek bikar bînin da ku bi rengek rast xêz bikin, lê ew hêdî ye.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Você pode usar uma grade para desenhar com precisão, mas é lento.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ਤੁਸੀਂ ਸਹੀ ਢੰਗ ਨਾਲ ਖਿੱਚਣ ਲਈ ਗਰਿੱਡ ਦੀ ਵਰਤੋਂ ਕਰ ਸਕਦੇ ਹੋ, ਪਰ ਇਹ ਹੌਲੀ 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Для точного рисования можно использовать сетку, но это медленно.</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Waxaad isticmaali kartaa shabaqyo si aad u sawirto si sax ah, laakiin waa mid gaabis ah.</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Puedes usar una cuadrícula para dibujar con precisión, pero es lento.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Unaweza kutumia gridi kuteka kwa usahihi, lakini ni polepole.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Maaari kang gumamit ng grid upang gumuhit ng tumpak, ngunit ito ay mabagal.</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Doğru bir çizim yapmak için bir ızgara kullanabilirsiniz, ancak bu yavaştır.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Ви можете використовувати сітку для точного малювання, але це повільно.</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Bạn có thể sử dụng lưới để vẽ chính xác, nhưng cách này khá chậm.</a:t>
            </a:r>
            <a:endParaRPr sz="1500">
              <a:solidFill>
                <a:srgbClr val="AAAAAA"/>
              </a:solidFill>
              <a:latin typeface="Average"/>
              <a:ea typeface="Average"/>
              <a:cs typeface="Average"/>
              <a:sym typeface="Average"/>
            </a:endParaRPr>
          </a:p>
        </p:txBody>
      </p:sp>
      <p:sp>
        <p:nvSpPr>
          <p:cNvPr descr="Title" id="564" name="Google Shape;564;p89"/>
          <p:cNvSpPr txBox="1"/>
          <p:nvPr/>
        </p:nvSpPr>
        <p:spPr>
          <a:xfrm>
            <a:off x="0" y="0"/>
            <a:ext cx="3381900" cy="397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300">
                <a:solidFill>
                  <a:srgbClr val="FFFFFF"/>
                </a:solidFill>
                <a:latin typeface="Oswald"/>
                <a:ea typeface="Oswald"/>
                <a:cs typeface="Oswald"/>
                <a:sym typeface="Oswald"/>
              </a:rPr>
              <a:t>You can use a </a:t>
            </a:r>
            <a:r>
              <a:rPr lang="en" sz="4300">
                <a:solidFill>
                  <a:srgbClr val="00FF00"/>
                </a:solidFill>
                <a:latin typeface="Oswald"/>
                <a:ea typeface="Oswald"/>
                <a:cs typeface="Oswald"/>
                <a:sym typeface="Oswald"/>
              </a:rPr>
              <a:t>grid </a:t>
            </a:r>
            <a:r>
              <a:rPr lang="en" sz="4300">
                <a:solidFill>
                  <a:srgbClr val="FFFFFF"/>
                </a:solidFill>
                <a:latin typeface="Oswald"/>
                <a:ea typeface="Oswald"/>
                <a:cs typeface="Oswald"/>
                <a:sym typeface="Oswald"/>
              </a:rPr>
              <a:t>to draw accurate shapes and sizes, but it is </a:t>
            </a:r>
            <a:r>
              <a:rPr lang="en" sz="4300">
                <a:solidFill>
                  <a:srgbClr val="FF0000"/>
                </a:solidFill>
                <a:latin typeface="Oswald"/>
                <a:ea typeface="Oswald"/>
                <a:cs typeface="Oswald"/>
                <a:sym typeface="Oswald"/>
              </a:rPr>
              <a:t>slow</a:t>
            </a:r>
            <a:endParaRPr sz="900">
              <a:solidFill>
                <a:srgbClr val="FF0000"/>
              </a:solidFill>
              <a:latin typeface="Average"/>
              <a:ea typeface="Average"/>
              <a:cs typeface="Average"/>
              <a:sym typeface="Average"/>
            </a:endParaRPr>
          </a:p>
        </p:txBody>
      </p:sp>
      <p:graphicFrame>
        <p:nvGraphicFramePr>
          <p:cNvPr id="565" name="Google Shape;565;p89"/>
          <p:cNvGraphicFramePr/>
          <p:nvPr/>
        </p:nvGraphicFramePr>
        <p:xfrm>
          <a:off x="137550" y="3872800"/>
          <a:ext cx="3000000" cy="3000000"/>
        </p:xfrm>
        <a:graphic>
          <a:graphicData uri="http://schemas.openxmlformats.org/drawingml/2006/table">
            <a:tbl>
              <a:tblPr>
                <a:noFill/>
                <a:tableStyleId>{A5C3DF28-FA2E-4763-B5FE-EF573CE7C934}</a:tableStyleId>
              </a:tblPr>
              <a:tblGrid>
                <a:gridCol w="776700"/>
                <a:gridCol w="776700"/>
                <a:gridCol w="776700"/>
                <a:gridCol w="776700"/>
              </a:tblGrid>
              <a:tr h="741500">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13075">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13075">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13075">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90"/>
          <p:cNvSpPr txBox="1"/>
          <p:nvPr>
            <p:ph idx="1" type="body"/>
          </p:nvPr>
        </p:nvSpPr>
        <p:spPr>
          <a:xfrm>
            <a:off x="4600050" y="5640775"/>
            <a:ext cx="4544100" cy="1217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Rowan MacLeod</a:t>
            </a:r>
            <a:endParaRPr/>
          </a:p>
        </p:txBody>
      </p:sp>
      <p:sp>
        <p:nvSpPr>
          <p:cNvPr id="571" name="Google Shape;571;p90"/>
          <p:cNvSpPr txBox="1"/>
          <p:nvPr>
            <p:ph idx="1" type="body"/>
          </p:nvPr>
        </p:nvSpPr>
        <p:spPr>
          <a:xfrm>
            <a:off x="0" y="3"/>
            <a:ext cx="4600200" cy="1147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Ray Cleary</a:t>
            </a:r>
            <a:endParaRPr/>
          </a:p>
        </p:txBody>
      </p:sp>
      <p:pic>
        <p:nvPicPr>
          <p:cNvPr id="572" name="Google Shape;572;p90"/>
          <p:cNvPicPr preferRelativeResize="0"/>
          <p:nvPr/>
        </p:nvPicPr>
        <p:blipFill>
          <a:blip r:embed="rId3">
            <a:alphaModFix/>
          </a:blip>
          <a:stretch>
            <a:fillRect/>
          </a:stretch>
        </p:blipFill>
        <p:spPr>
          <a:xfrm>
            <a:off x="0" y="1522278"/>
            <a:ext cx="4295251" cy="5335715"/>
          </a:xfrm>
          <a:prstGeom prst="rect">
            <a:avLst/>
          </a:prstGeom>
          <a:noFill/>
          <a:ln>
            <a:noFill/>
          </a:ln>
        </p:spPr>
      </p:pic>
      <p:pic>
        <p:nvPicPr>
          <p:cNvPr id="573" name="Google Shape;573;p90"/>
          <p:cNvPicPr preferRelativeResize="0"/>
          <p:nvPr/>
        </p:nvPicPr>
        <p:blipFill>
          <a:blip r:embed="rId4">
            <a:alphaModFix/>
          </a:blip>
          <a:stretch>
            <a:fillRect/>
          </a:stretch>
        </p:blipFill>
        <p:spPr>
          <a:xfrm>
            <a:off x="4905150" y="0"/>
            <a:ext cx="4239000" cy="5272388"/>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91"/>
          <p:cNvSpPr txBox="1"/>
          <p:nvPr/>
        </p:nvSpPr>
        <p:spPr>
          <a:xfrm>
            <a:off x="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100">
                <a:solidFill>
                  <a:srgbClr val="FFFFFF"/>
                </a:solidFill>
                <a:latin typeface="Oswald"/>
                <a:ea typeface="Oswald"/>
                <a:cs typeface="Oswald"/>
                <a:sym typeface="Oswald"/>
              </a:rPr>
              <a:t>Look closely at angles &amp; shades</a:t>
            </a:r>
            <a:endParaRPr sz="31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t/>
            </a:r>
            <a:endParaRPr sz="20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2100">
                <a:solidFill>
                  <a:srgbClr val="CACACA"/>
                </a:solidFill>
                <a:latin typeface="Average"/>
                <a:ea typeface="Average"/>
                <a:cs typeface="Average"/>
                <a:sym typeface="Average"/>
              </a:rPr>
              <a:t>We are going to continue observing the reality of things. </a:t>
            </a:r>
            <a:endParaRPr sz="21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2100">
                <a:solidFill>
                  <a:srgbClr val="CACACA"/>
                </a:solidFill>
                <a:latin typeface="Average"/>
                <a:ea typeface="Average"/>
                <a:cs typeface="Average"/>
                <a:sym typeface="Average"/>
              </a:rPr>
              <a:t>Again the idea is to move away from your mental picture (</a:t>
            </a:r>
            <a:r>
              <a:rPr b="1" lang="en" sz="2100">
                <a:solidFill>
                  <a:srgbClr val="FFFFFF"/>
                </a:solidFill>
                <a:latin typeface="Average"/>
                <a:ea typeface="Average"/>
                <a:cs typeface="Average"/>
                <a:sym typeface="Average"/>
              </a:rPr>
              <a:t>schema</a:t>
            </a:r>
            <a:r>
              <a:rPr lang="en" sz="2100">
                <a:solidFill>
                  <a:srgbClr val="CACACA"/>
                </a:solidFill>
                <a:latin typeface="Average"/>
                <a:ea typeface="Average"/>
                <a:cs typeface="Average"/>
                <a:sym typeface="Average"/>
              </a:rPr>
              <a:t>), and towards seeing things as a combination of </a:t>
            </a:r>
            <a:r>
              <a:rPr b="1" lang="en" sz="2100">
                <a:solidFill>
                  <a:srgbClr val="00FF00"/>
                </a:solidFill>
                <a:latin typeface="Average"/>
                <a:ea typeface="Average"/>
                <a:cs typeface="Average"/>
                <a:sym typeface="Average"/>
              </a:rPr>
              <a:t>visual characteristics</a:t>
            </a:r>
            <a:r>
              <a:rPr lang="en" sz="2100">
                <a:solidFill>
                  <a:srgbClr val="CACACA"/>
                </a:solidFill>
                <a:latin typeface="Average"/>
                <a:ea typeface="Average"/>
                <a:cs typeface="Average"/>
                <a:sym typeface="Average"/>
              </a:rPr>
              <a:t>.</a:t>
            </a:r>
            <a:endParaRPr sz="21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2100">
                <a:solidFill>
                  <a:srgbClr val="CACACA"/>
                </a:solidFill>
                <a:latin typeface="Average"/>
                <a:ea typeface="Average"/>
                <a:cs typeface="Average"/>
                <a:sym typeface="Average"/>
              </a:rPr>
              <a:t>Start with drawing the lines, </a:t>
            </a:r>
            <a:r>
              <a:rPr b="1" lang="en" sz="2100">
                <a:solidFill>
                  <a:srgbClr val="00FF00"/>
                </a:solidFill>
                <a:latin typeface="Average"/>
                <a:ea typeface="Average"/>
                <a:cs typeface="Average"/>
                <a:sym typeface="Average"/>
              </a:rPr>
              <a:t>measuring the angles</a:t>
            </a:r>
            <a:r>
              <a:rPr lang="en" sz="2100">
                <a:solidFill>
                  <a:srgbClr val="CACACA"/>
                </a:solidFill>
                <a:latin typeface="Average"/>
                <a:ea typeface="Average"/>
                <a:cs typeface="Average"/>
                <a:sym typeface="Average"/>
              </a:rPr>
              <a:t> with your eyes. </a:t>
            </a:r>
            <a:endParaRPr sz="21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2100">
                <a:solidFill>
                  <a:srgbClr val="CACACA"/>
                </a:solidFill>
                <a:latin typeface="Average"/>
                <a:ea typeface="Average"/>
                <a:cs typeface="Average"/>
                <a:sym typeface="Average"/>
              </a:rPr>
              <a:t>Then move on to shading. </a:t>
            </a:r>
            <a:endParaRPr sz="2100">
              <a:solidFill>
                <a:srgbClr val="CACACA"/>
              </a:solidFill>
              <a:latin typeface="Average"/>
              <a:ea typeface="Average"/>
              <a:cs typeface="Average"/>
              <a:sym typeface="Average"/>
            </a:endParaRPr>
          </a:p>
          <a:p>
            <a:pPr indent="0" lvl="0" marL="0" rtl="0" algn="l">
              <a:lnSpc>
                <a:spcPct val="115000"/>
              </a:lnSpc>
              <a:spcBef>
                <a:spcPts val="1600"/>
              </a:spcBef>
              <a:spcAft>
                <a:spcPts val="1600"/>
              </a:spcAft>
              <a:buNone/>
            </a:pPr>
            <a:r>
              <a:rPr lang="en" sz="2100">
                <a:solidFill>
                  <a:srgbClr val="CACACA"/>
                </a:solidFill>
                <a:latin typeface="Average"/>
                <a:ea typeface="Average"/>
                <a:cs typeface="Average"/>
                <a:sym typeface="Average"/>
              </a:rPr>
              <a:t>You want your shading to be </a:t>
            </a:r>
            <a:r>
              <a:rPr b="1" lang="en" sz="2100">
                <a:solidFill>
                  <a:srgbClr val="00FF00"/>
                </a:solidFill>
                <a:latin typeface="Average"/>
                <a:ea typeface="Average"/>
                <a:cs typeface="Average"/>
                <a:sym typeface="Average"/>
              </a:rPr>
              <a:t>boldly dark</a:t>
            </a:r>
            <a:r>
              <a:rPr lang="en" sz="2100">
                <a:solidFill>
                  <a:srgbClr val="CACACA"/>
                </a:solidFill>
                <a:latin typeface="Average"/>
                <a:ea typeface="Average"/>
                <a:cs typeface="Average"/>
                <a:sym typeface="Average"/>
              </a:rPr>
              <a:t> and with </a:t>
            </a:r>
            <a:r>
              <a:rPr b="1" lang="en" sz="2100">
                <a:solidFill>
                  <a:srgbClr val="00FF00"/>
                </a:solidFill>
                <a:latin typeface="Average"/>
                <a:ea typeface="Average"/>
                <a:cs typeface="Average"/>
                <a:sym typeface="Average"/>
              </a:rPr>
              <a:t>smooth gradients</a:t>
            </a:r>
            <a:r>
              <a:rPr lang="en" sz="2100">
                <a:solidFill>
                  <a:srgbClr val="CACACA"/>
                </a:solidFill>
                <a:latin typeface="Average"/>
                <a:ea typeface="Average"/>
                <a:cs typeface="Average"/>
                <a:sym typeface="Average"/>
              </a:rPr>
              <a:t>.</a:t>
            </a:r>
            <a:endParaRPr sz="2100">
              <a:solidFill>
                <a:srgbClr val="CACACA"/>
              </a:solidFill>
              <a:latin typeface="Average"/>
              <a:ea typeface="Average"/>
              <a:cs typeface="Average"/>
              <a:sym typeface="Average"/>
            </a:endParaRPr>
          </a:p>
        </p:txBody>
      </p:sp>
      <p:sp>
        <p:nvSpPr>
          <p:cNvPr descr="Translations" id="579" name="Google Shape;579;p91"/>
          <p:cNvSpPr txBox="1"/>
          <p:nvPr/>
        </p:nvSpPr>
        <p:spPr>
          <a:xfrm>
            <a:off x="4832400" y="0"/>
            <a:ext cx="4311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AAAAAA"/>
                </a:solidFill>
                <a:latin typeface="Average"/>
                <a:ea typeface="Average"/>
                <a:cs typeface="Average"/>
                <a:sym typeface="Average"/>
              </a:rPr>
              <a:t>ማዕዘኖችን እና ጥላዎችን በቅርበት ይመልከቱ.</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أنظر عن كثب إلى الزوايا والظلال.</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Mireu bé els angles i les ombres.</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仔细观察角度和阴影。</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به زوایا و سایه ها دقت کنید.</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कोणों और रंगों को ध्यान से देखें।</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角度や色合いをよく見てください。</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각도와 음영을 자세히 살펴보세요.</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Bi baldarî li goşe û siyayan binêrin.</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Observe atentamente os ângulos e sombras.</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ਕੋਣਾਂ ਅਤੇ ਸ਼ੇਡਾਂ 'ਤੇ ਧਿਆਨ ਨਾਲ ਦੇਖੋ।</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Внимательно рассмотрите углы и оттенки.</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Si dhow u eeg xaglaha iyo hooska.</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Observa atentamente los ángulos y las sombras.</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Angalia kwa karibu pembe na vivuli.</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Tingnang mabuti ang mga anggulo at lilim.</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Açıları ve gölgeleri dikkatlice inceleyin.</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Придивіться до кутів і відтінків.</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Hãy quan sát kỹ các góc độ và bóng đổ.</a:t>
            </a:r>
            <a:endParaRPr sz="2300">
              <a:solidFill>
                <a:srgbClr val="AAAAAA"/>
              </a:solidFill>
              <a:latin typeface="Average"/>
              <a:ea typeface="Average"/>
              <a:cs typeface="Average"/>
              <a:sym typeface="Average"/>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83" name="Shape 583"/>
        <p:cNvGrpSpPr/>
        <p:nvPr/>
      </p:nvGrpSpPr>
      <p:grpSpPr>
        <a:xfrm>
          <a:off x="0" y="0"/>
          <a:ext cx="0" cy="0"/>
          <a:chOff x="0" y="0"/>
          <a:chExt cx="0" cy="0"/>
        </a:xfrm>
      </p:grpSpPr>
      <p:pic>
        <p:nvPicPr>
          <p:cNvPr descr="drawing-skillBuilders-Woodcutter-screenshot.png" id="584" name="Google Shape;584;p92"/>
          <p:cNvPicPr preferRelativeResize="0"/>
          <p:nvPr/>
        </p:nvPicPr>
        <p:blipFill>
          <a:blip r:embed="rId3">
            <a:alphaModFix/>
          </a:blip>
          <a:stretch>
            <a:fillRect/>
          </a:stretch>
        </p:blipFill>
        <p:spPr>
          <a:xfrm>
            <a:off x="152400" y="0"/>
            <a:ext cx="8845718" cy="6858001"/>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pic>
        <p:nvPicPr>
          <p:cNvPr descr="Image from https://instagram.fyaw1-1.fna.fbcdn.net/v/t51.2885-15/sh0.08/e35/s750x750/81958004_486058555666212_5545672266278496598_n.jpg?_nc_ht=instagram.fyaw1-1.fna.fbcdn.net&amp;_nc_cat=100&amp;_nc_ohc=Gzgcyw4rAqUAX_Ova_4&amp;oh=1d25692fbad293c3f9471cf37c680269&amp;oe=5ECD9671" id="593" name="Google Shape;593;p94"/>
          <p:cNvPicPr preferRelativeResize="0"/>
          <p:nvPr/>
        </p:nvPicPr>
        <p:blipFill>
          <a:blip r:embed="rId3">
            <a:alphaModFix/>
          </a:blip>
          <a:stretch>
            <a:fillRect/>
          </a:stretch>
        </p:blipFill>
        <p:spPr>
          <a:xfrm>
            <a:off x="1143000" y="0"/>
            <a:ext cx="68580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32"/>
          <p:cNvSpPr txBox="1"/>
          <p:nvPr/>
        </p:nvSpPr>
        <p:spPr>
          <a:xfrm>
            <a:off x="-75" y="5946275"/>
            <a:ext cx="9144000" cy="912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latin typeface="Cabin"/>
                <a:ea typeface="Cabin"/>
                <a:cs typeface="Cabin"/>
                <a:sym typeface="Cabin"/>
              </a:rPr>
              <a:t>Melissa Peter-Paul </a:t>
            </a:r>
            <a:r>
              <a:rPr i="1" lang="en" sz="2400">
                <a:solidFill>
                  <a:srgbClr val="B7B7B7"/>
                </a:solidFill>
                <a:latin typeface="Cabin"/>
                <a:ea typeface="Cabin"/>
                <a:cs typeface="Cabin"/>
                <a:sym typeface="Cabin"/>
              </a:rPr>
              <a:t>(Abegweit First Nation - PEI) </a:t>
            </a:r>
            <a:r>
              <a:rPr i="1" lang="en" sz="2400" u="sng">
                <a:solidFill>
                  <a:schemeClr val="hlink"/>
                </a:solidFill>
                <a:latin typeface="Cabin"/>
                <a:ea typeface="Cabin"/>
                <a:cs typeface="Cabin"/>
                <a:sym typeface="Cabin"/>
                <a:hlinkClick r:id="rId3"/>
              </a:rPr>
              <a:t>@MelPeterPaul</a:t>
            </a:r>
            <a:r>
              <a:rPr i="1" lang="en" sz="2400">
                <a:solidFill>
                  <a:srgbClr val="B7B7B7"/>
                </a:solidFill>
                <a:latin typeface="Cabin"/>
                <a:ea typeface="Cabin"/>
                <a:cs typeface="Cabin"/>
                <a:sym typeface="Cabin"/>
              </a:rPr>
              <a:t>, </a:t>
            </a:r>
            <a:r>
              <a:rPr i="1" lang="en" sz="2400">
                <a:solidFill>
                  <a:srgbClr val="FFFFFF"/>
                </a:solidFill>
                <a:latin typeface="Cabin"/>
                <a:ea typeface="Cabin"/>
                <a:cs typeface="Cabin"/>
                <a:sym typeface="Cabin"/>
              </a:rPr>
              <a:t>quilled medallion for Mi'kmaw Artist and my Quill Brother Jordan Bennett</a:t>
            </a:r>
            <a:r>
              <a:rPr lang="en" sz="2400">
                <a:solidFill>
                  <a:srgbClr val="B7B7B7"/>
                </a:solidFill>
                <a:latin typeface="Cabin"/>
                <a:ea typeface="Cabin"/>
                <a:cs typeface="Cabin"/>
                <a:sym typeface="Cabin"/>
              </a:rPr>
              <a:t>, 2022.</a:t>
            </a:r>
            <a:endParaRPr sz="2400">
              <a:solidFill>
                <a:srgbClr val="B7B7B7"/>
              </a:solidFill>
              <a:latin typeface="Cabin"/>
              <a:ea typeface="Cabin"/>
              <a:cs typeface="Cabin"/>
              <a:sym typeface="Cabin"/>
            </a:endParaRPr>
          </a:p>
        </p:txBody>
      </p:sp>
      <p:pic>
        <p:nvPicPr>
          <p:cNvPr id="161" name="Google Shape;161;p32"/>
          <p:cNvPicPr preferRelativeResize="0"/>
          <p:nvPr/>
        </p:nvPicPr>
        <p:blipFill rotWithShape="1">
          <a:blip r:embed="rId4">
            <a:alphaModFix/>
          </a:blip>
          <a:srcRect b="8125" l="21281" r="22992" t="11746"/>
          <a:stretch/>
        </p:blipFill>
        <p:spPr>
          <a:xfrm>
            <a:off x="1474913" y="0"/>
            <a:ext cx="6194030" cy="594627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pic>
        <p:nvPicPr>
          <p:cNvPr id="598" name="Google Shape;598;p95"/>
          <p:cNvPicPr preferRelativeResize="0"/>
          <p:nvPr/>
        </p:nvPicPr>
        <p:blipFill rotWithShape="1">
          <a:blip r:embed="rId3">
            <a:alphaModFix/>
          </a:blip>
          <a:srcRect b="15524" l="33857" r="34315" t="11387"/>
          <a:stretch/>
        </p:blipFill>
        <p:spPr>
          <a:xfrm>
            <a:off x="0" y="-36225"/>
            <a:ext cx="5336774" cy="6894223"/>
          </a:xfrm>
          <a:prstGeom prst="rect">
            <a:avLst/>
          </a:prstGeom>
          <a:noFill/>
          <a:ln>
            <a:noFill/>
          </a:ln>
        </p:spPr>
      </p:pic>
      <p:sp>
        <p:nvSpPr>
          <p:cNvPr descr="Title" id="599" name="Google Shape;599;p95"/>
          <p:cNvSpPr txBox="1"/>
          <p:nvPr/>
        </p:nvSpPr>
        <p:spPr>
          <a:xfrm>
            <a:off x="5336775" y="0"/>
            <a:ext cx="3807300" cy="228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Idea Generation:</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4800">
                <a:solidFill>
                  <a:srgbClr val="FFFFFF"/>
                </a:solidFill>
                <a:latin typeface="Oswald"/>
                <a:ea typeface="Oswald"/>
                <a:cs typeface="Oswald"/>
                <a:sym typeface="Oswald"/>
              </a:rPr>
              <a:t>Practicing </a:t>
            </a:r>
            <a:r>
              <a:rPr lang="en" sz="4800">
                <a:solidFill>
                  <a:srgbClr val="00FF00"/>
                </a:solidFill>
                <a:latin typeface="Oswald"/>
                <a:ea typeface="Oswald"/>
                <a:cs typeface="Oswald"/>
                <a:sym typeface="Oswald"/>
              </a:rPr>
              <a:t>Fluency</a:t>
            </a:r>
            <a:endParaRPr>
              <a:solidFill>
                <a:srgbClr val="00FF00"/>
              </a:solidFill>
              <a:latin typeface="Average"/>
              <a:ea typeface="Average"/>
              <a:cs typeface="Average"/>
              <a:sym typeface="Average"/>
            </a:endParaRPr>
          </a:p>
        </p:txBody>
      </p:sp>
      <p:sp>
        <p:nvSpPr>
          <p:cNvPr descr="Translations" id="600" name="Google Shape;600;p95"/>
          <p:cNvSpPr txBox="1"/>
          <p:nvPr/>
        </p:nvSpPr>
        <p:spPr>
          <a:xfrm>
            <a:off x="5336775" y="2286600"/>
            <a:ext cx="3807300" cy="457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የሃሳብ ማመንጨት፡ ቅልጥፍናን መለማመድ</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توليد الأفكار: ممارسة الطلاقة</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Generació d'idees: practicar la fluïdesa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创意生成：练习流畅性</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تولید ایده: تمرین روانی</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विचार सृजन: प्रवाह का अभ्यास</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アイデア創出：流暢さの練習</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아이디어 창출: 유창성 연습</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Nifşa Îdea: Pratîzekirina Xweseriyê</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Geração de Ideias: Praticando a Fluência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ਆਈਡੀਆ ਜਨਰੇਸ਼ਨ: ਰਵਾਨਗੀ ਦਾ ਅਭਿਆਸ ਕਰਨਾ</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Генерация идей: практика беглости</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Jiilka Fikradda: Ku celcelinta Faseexnimada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Generación de ideas: practicando la fluidez</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Kizazi cha Wazo: Kujizoeza Ufasaha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Pagbuo ng Ideya: Pagsasanay sa Katatasan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Fikir Üretme: Akıcılığı Uygulama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Генерація ідей: тренування вільного мовлення</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Tạo ý tưởng: Luyện tập sự lưu loát</a:t>
            </a:r>
            <a:endParaRPr sz="2000">
              <a:solidFill>
                <a:srgbClr val="CACACA"/>
              </a:solidFill>
              <a:latin typeface="Average"/>
              <a:ea typeface="Average"/>
              <a:cs typeface="Average"/>
              <a:sym typeface="Average"/>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04" name="Shape 604"/>
        <p:cNvGrpSpPr/>
        <p:nvPr/>
      </p:nvGrpSpPr>
      <p:grpSpPr>
        <a:xfrm>
          <a:off x="0" y="0"/>
          <a:ext cx="0" cy="0"/>
          <a:chOff x="0" y="0"/>
          <a:chExt cx="0" cy="0"/>
        </a:xfrm>
      </p:grpSpPr>
      <p:pic>
        <p:nvPicPr>
          <p:cNvPr id="605" name="Google Shape;605;p96"/>
          <p:cNvPicPr preferRelativeResize="0"/>
          <p:nvPr/>
        </p:nvPicPr>
        <p:blipFill>
          <a:blip r:embed="rId3">
            <a:alphaModFix/>
          </a:blip>
          <a:stretch>
            <a:fillRect/>
          </a:stretch>
        </p:blipFill>
        <p:spPr>
          <a:xfrm>
            <a:off x="987325" y="148878"/>
            <a:ext cx="7169352" cy="6560251"/>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pic>
        <p:nvPicPr>
          <p:cNvPr id="610" name="Google Shape;610;p97"/>
          <p:cNvPicPr preferRelativeResize="0"/>
          <p:nvPr/>
        </p:nvPicPr>
        <p:blipFill>
          <a:blip r:embed="rId3">
            <a:alphaModFix/>
          </a:blip>
          <a:stretch>
            <a:fillRect/>
          </a:stretch>
        </p:blipFill>
        <p:spPr>
          <a:xfrm>
            <a:off x="0" y="0"/>
            <a:ext cx="5230568" cy="6857999"/>
          </a:xfrm>
          <a:prstGeom prst="rect">
            <a:avLst/>
          </a:prstGeom>
          <a:noFill/>
          <a:ln>
            <a:noFill/>
          </a:ln>
        </p:spPr>
      </p:pic>
      <p:sp>
        <p:nvSpPr>
          <p:cNvPr id="611" name="Google Shape;611;p97"/>
          <p:cNvSpPr txBox="1"/>
          <p:nvPr/>
        </p:nvSpPr>
        <p:spPr>
          <a:xfrm>
            <a:off x="5270275" y="0"/>
            <a:ext cx="3873600" cy="184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900">
                <a:solidFill>
                  <a:srgbClr val="FFFFFF"/>
                </a:solidFill>
                <a:latin typeface="Oswald"/>
                <a:ea typeface="Oswald"/>
                <a:cs typeface="Oswald"/>
                <a:sym typeface="Oswald"/>
              </a:rPr>
              <a:t>Creative styles:</a:t>
            </a:r>
            <a:endParaRPr sz="3900">
              <a:solidFill>
                <a:srgbClr val="FFFFFF"/>
              </a:solidFill>
              <a:latin typeface="Oswald"/>
              <a:ea typeface="Oswald"/>
              <a:cs typeface="Oswald"/>
              <a:sym typeface="Oswald"/>
            </a:endParaRPr>
          </a:p>
          <a:p>
            <a:pPr indent="0" lvl="0" marL="0" rtl="0" algn="ctr">
              <a:spcBef>
                <a:spcPts val="0"/>
              </a:spcBef>
              <a:spcAft>
                <a:spcPts val="0"/>
              </a:spcAft>
              <a:buNone/>
            </a:pPr>
            <a:r>
              <a:rPr lang="en" sz="5100">
                <a:solidFill>
                  <a:srgbClr val="FFFFFF"/>
                </a:solidFill>
                <a:latin typeface="Oswald"/>
                <a:ea typeface="Oswald"/>
                <a:cs typeface="Oswald"/>
                <a:sym typeface="Oswald"/>
              </a:rPr>
              <a:t>The </a:t>
            </a:r>
            <a:r>
              <a:rPr lang="en" sz="5100">
                <a:solidFill>
                  <a:srgbClr val="00FF00"/>
                </a:solidFill>
                <a:latin typeface="Oswald"/>
                <a:ea typeface="Oswald"/>
                <a:cs typeface="Oswald"/>
                <a:sym typeface="Oswald"/>
              </a:rPr>
              <a:t>list maker</a:t>
            </a:r>
            <a:endParaRPr sz="1700">
              <a:solidFill>
                <a:srgbClr val="00FF00"/>
              </a:solidFill>
              <a:latin typeface="Average"/>
              <a:ea typeface="Average"/>
              <a:cs typeface="Average"/>
              <a:sym typeface="Average"/>
            </a:endParaRPr>
          </a:p>
        </p:txBody>
      </p:sp>
      <p:sp>
        <p:nvSpPr>
          <p:cNvPr descr="Translations" id="612" name="Google Shape;612;p97"/>
          <p:cNvSpPr txBox="1"/>
          <p:nvPr/>
        </p:nvSpPr>
        <p:spPr>
          <a:xfrm>
            <a:off x="5230575" y="1841100"/>
            <a:ext cx="3873600" cy="501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የፈጠራ ቅጦች: ዝርዝር ሰሪው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الأنماط الإبداعية: صانع القائمة</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Estils creatius: El creador de llistes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创意风格：列表制作者</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سبک‌های خلاق: فهرست‌ساز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रचनात्मक शैलियाँ: सूची निर्माता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クリエイティブスタイル：リストメーカー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창의적인 스타일: 목록 작성기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Şêweyên afirîner: Çêkerê navnîşê</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criativos: O criador de listas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ਰਚਨਾਤਮਕ ਸ਼ੈਲੀਆਂ: ਸੂਚੀ ਨਿਰਮਾਤਾ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Творческие стили: Создатель списков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Hababka hal-abuurka: Liis-sameeyaha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creativos: El creador de listas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Mitindo ya ubunifu: Muundaji orodha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Mga malikhaing istilo: Ang gumagawa ng listahan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Yaratıcı stiller: Liste yapıcı</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Творчі стилі: створювач списків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Phong cách sáng tạo: Người tạo danh sách</a:t>
            </a:r>
            <a:endParaRPr sz="3300">
              <a:solidFill>
                <a:srgbClr val="AAAAAA"/>
              </a:solidFill>
              <a:latin typeface="Average"/>
              <a:ea typeface="Average"/>
              <a:cs typeface="Average"/>
              <a:sym typeface="Average"/>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pic>
        <p:nvPicPr>
          <p:cNvPr id="617" name="Google Shape;617;p98"/>
          <p:cNvPicPr preferRelativeResize="0"/>
          <p:nvPr/>
        </p:nvPicPr>
        <p:blipFill>
          <a:blip r:embed="rId3">
            <a:alphaModFix/>
          </a:blip>
          <a:stretch>
            <a:fillRect/>
          </a:stretch>
        </p:blipFill>
        <p:spPr>
          <a:xfrm>
            <a:off x="0" y="0"/>
            <a:ext cx="5307594" cy="6857999"/>
          </a:xfrm>
          <a:prstGeom prst="rect">
            <a:avLst/>
          </a:prstGeom>
          <a:noFill/>
          <a:ln>
            <a:noFill/>
          </a:ln>
        </p:spPr>
      </p:pic>
      <p:sp>
        <p:nvSpPr>
          <p:cNvPr id="618" name="Google Shape;618;p98"/>
          <p:cNvSpPr txBox="1"/>
          <p:nvPr/>
        </p:nvSpPr>
        <p:spPr>
          <a:xfrm>
            <a:off x="5307600" y="0"/>
            <a:ext cx="3836400" cy="1831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Creative styles:</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4800">
                <a:solidFill>
                  <a:srgbClr val="FFFFFF"/>
                </a:solidFill>
                <a:latin typeface="Oswald"/>
                <a:ea typeface="Oswald"/>
                <a:cs typeface="Oswald"/>
                <a:sym typeface="Oswald"/>
              </a:rPr>
              <a:t>The </a:t>
            </a:r>
            <a:r>
              <a:rPr lang="en" sz="4800">
                <a:solidFill>
                  <a:srgbClr val="00FF00"/>
                </a:solidFill>
                <a:latin typeface="Oswald"/>
                <a:ea typeface="Oswald"/>
                <a:cs typeface="Oswald"/>
                <a:sym typeface="Oswald"/>
              </a:rPr>
              <a:t>talker</a:t>
            </a:r>
            <a:endParaRPr>
              <a:solidFill>
                <a:srgbClr val="00FF00"/>
              </a:solidFill>
              <a:latin typeface="Average"/>
              <a:ea typeface="Average"/>
              <a:cs typeface="Average"/>
              <a:sym typeface="Average"/>
            </a:endParaRPr>
          </a:p>
        </p:txBody>
      </p:sp>
      <p:sp>
        <p:nvSpPr>
          <p:cNvPr descr="Translations" id="619" name="Google Shape;619;p98"/>
          <p:cNvSpPr txBox="1"/>
          <p:nvPr/>
        </p:nvSpPr>
        <p:spPr>
          <a:xfrm>
            <a:off x="5307600" y="1831500"/>
            <a:ext cx="3836400" cy="502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የፈጠራ ቅጦች: ተናጋሪው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الأنماط الإبداعية: المتحدث</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Estils creatius: El parlant</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创作风格：健谈者</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سبک های خلاق: سخنگو</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रचनात्मक शैलियाँ: बातूनी</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クリエイティブスタイル：話し手</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창의적인 스타일: 말하는 사람</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Şêweyên afirîner: Axaftvan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criativos: O falador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ਰਚਨਾਤਮਕ ਸ਼ੈਲੀਆਂ: ਭਾਸ਼ਣਕਾਰ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Творческие стили: болтун</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Hababka hal-abuurka leh: Hadalka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creativos: El hablador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Mitindo ya ubunifu: Mzungumzaji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Mga malikhaing istilo: Ang nagsasalita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Yaratıcı stiller: Konuşkan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Творчі стилі: Говірка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Phong cách sáng tạo: Người nói chuyện</a:t>
            </a:r>
            <a:endParaRPr sz="3400">
              <a:solidFill>
                <a:srgbClr val="AAAAAA"/>
              </a:solidFill>
              <a:latin typeface="Average"/>
              <a:ea typeface="Average"/>
              <a:cs typeface="Average"/>
              <a:sym typeface="Average"/>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pic>
        <p:nvPicPr>
          <p:cNvPr id="624" name="Google Shape;624;p99"/>
          <p:cNvPicPr preferRelativeResize="0"/>
          <p:nvPr/>
        </p:nvPicPr>
        <p:blipFill>
          <a:blip r:embed="rId3">
            <a:alphaModFix/>
          </a:blip>
          <a:stretch>
            <a:fillRect/>
          </a:stretch>
        </p:blipFill>
        <p:spPr>
          <a:xfrm>
            <a:off x="0" y="0"/>
            <a:ext cx="5267407" cy="6857999"/>
          </a:xfrm>
          <a:prstGeom prst="rect">
            <a:avLst/>
          </a:prstGeom>
          <a:noFill/>
          <a:ln>
            <a:noFill/>
          </a:ln>
        </p:spPr>
      </p:pic>
      <p:sp>
        <p:nvSpPr>
          <p:cNvPr id="625" name="Google Shape;625;p99"/>
          <p:cNvSpPr txBox="1"/>
          <p:nvPr/>
        </p:nvSpPr>
        <p:spPr>
          <a:xfrm>
            <a:off x="5307600" y="0"/>
            <a:ext cx="3836400" cy="182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Creative styles:</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4800">
                <a:solidFill>
                  <a:srgbClr val="FFFFFF"/>
                </a:solidFill>
                <a:latin typeface="Oswald"/>
                <a:ea typeface="Oswald"/>
                <a:cs typeface="Oswald"/>
                <a:sym typeface="Oswald"/>
              </a:rPr>
              <a:t>The </a:t>
            </a:r>
            <a:r>
              <a:rPr lang="en" sz="4800">
                <a:solidFill>
                  <a:srgbClr val="00FF00"/>
                </a:solidFill>
                <a:latin typeface="Oswald"/>
                <a:ea typeface="Oswald"/>
                <a:cs typeface="Oswald"/>
                <a:sym typeface="Oswald"/>
              </a:rPr>
              <a:t>cloud maker</a:t>
            </a:r>
            <a:endParaRPr>
              <a:solidFill>
                <a:srgbClr val="00FF00"/>
              </a:solidFill>
              <a:latin typeface="Average"/>
              <a:ea typeface="Average"/>
              <a:cs typeface="Average"/>
              <a:sym typeface="Average"/>
            </a:endParaRPr>
          </a:p>
        </p:txBody>
      </p:sp>
      <p:sp>
        <p:nvSpPr>
          <p:cNvPr descr="Translations" id="626" name="Google Shape;626;p99"/>
          <p:cNvSpPr txBox="1"/>
          <p:nvPr/>
        </p:nvSpPr>
        <p:spPr>
          <a:xfrm>
            <a:off x="5307600" y="1821900"/>
            <a:ext cx="3836400" cy="503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የፈጠራ ቅጦች፡ የደመና ሰሪው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الأنماط الإبداعية: صانع السحابة</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Estils creatius: The cloud maker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创意风格：云制造者</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سبک های خلاق: سازنده ابر</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रचनात्मक शैलियाँ: क्लाउड निर्माता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クリエイティブスタイル：クラウドメーカー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크리에이티브 스타일: 클라우드 메이커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Şêweyên afirîner: Çêkerê ewr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criativos: O criador de nuvens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ਰਚਨਾਤਮਕ ਸ਼ੈਲੀਆਂ: ਕਲਾਉਡ ਮੇਕਰ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Творческие стили: Создатель облаков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Hababka hal-abuurka: Sameeyaha daruuraha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creativos: El creador de nubes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Mitindo ya ubunifu: Kitengeneza wingu</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Mga malikhaing istilo: Ang gumagawa ng ulap</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Yaratıcı stiller: Bulut yaratıcısı</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Творчі стилі: виробник хмар</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Phong cách sáng tạo: Người tạo ra đám mây</a:t>
            </a:r>
            <a:endParaRPr sz="2900">
              <a:solidFill>
                <a:srgbClr val="AAAAAA"/>
              </a:solidFill>
              <a:latin typeface="Average"/>
              <a:ea typeface="Average"/>
              <a:cs typeface="Average"/>
              <a:sym typeface="Average"/>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pic>
        <p:nvPicPr>
          <p:cNvPr id="631" name="Google Shape;631;p100"/>
          <p:cNvPicPr preferRelativeResize="0"/>
          <p:nvPr/>
        </p:nvPicPr>
        <p:blipFill>
          <a:blip r:embed="rId3">
            <a:alphaModFix/>
          </a:blip>
          <a:stretch>
            <a:fillRect/>
          </a:stretch>
        </p:blipFill>
        <p:spPr>
          <a:xfrm>
            <a:off x="0" y="0"/>
            <a:ext cx="5749615" cy="6857999"/>
          </a:xfrm>
          <a:prstGeom prst="rect">
            <a:avLst/>
          </a:prstGeom>
          <a:noFill/>
          <a:ln>
            <a:noFill/>
          </a:ln>
        </p:spPr>
      </p:pic>
      <p:sp>
        <p:nvSpPr>
          <p:cNvPr id="632" name="Google Shape;632;p100"/>
          <p:cNvSpPr txBox="1"/>
          <p:nvPr/>
        </p:nvSpPr>
        <p:spPr>
          <a:xfrm>
            <a:off x="5749625" y="0"/>
            <a:ext cx="3394500" cy="184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Oswald"/>
                <a:ea typeface="Oswald"/>
                <a:cs typeface="Oswald"/>
                <a:sym typeface="Oswald"/>
              </a:rPr>
              <a:t>Creative styles:</a:t>
            </a:r>
            <a:endParaRPr sz="4000">
              <a:solidFill>
                <a:srgbClr val="FFFFFF"/>
              </a:solidFill>
              <a:latin typeface="Oswald"/>
              <a:ea typeface="Oswald"/>
              <a:cs typeface="Oswald"/>
              <a:sym typeface="Oswald"/>
            </a:endParaRPr>
          </a:p>
          <a:p>
            <a:pPr indent="0" lvl="0" marL="0" rtl="0" algn="ctr">
              <a:spcBef>
                <a:spcPts val="0"/>
              </a:spcBef>
              <a:spcAft>
                <a:spcPts val="0"/>
              </a:spcAft>
              <a:buNone/>
            </a:pPr>
            <a:r>
              <a:rPr lang="en" sz="5200">
                <a:solidFill>
                  <a:srgbClr val="FFFFFF"/>
                </a:solidFill>
                <a:latin typeface="Oswald"/>
                <a:ea typeface="Oswald"/>
                <a:cs typeface="Oswald"/>
                <a:sym typeface="Oswald"/>
              </a:rPr>
              <a:t>The </a:t>
            </a:r>
            <a:r>
              <a:rPr lang="en" sz="5200">
                <a:solidFill>
                  <a:srgbClr val="00FF00"/>
                </a:solidFill>
                <a:latin typeface="Oswald"/>
                <a:ea typeface="Oswald"/>
                <a:cs typeface="Oswald"/>
                <a:sym typeface="Oswald"/>
              </a:rPr>
              <a:t>linker</a:t>
            </a:r>
            <a:endParaRPr sz="1800">
              <a:solidFill>
                <a:srgbClr val="00FF00"/>
              </a:solidFill>
              <a:latin typeface="Average"/>
              <a:ea typeface="Average"/>
              <a:cs typeface="Average"/>
              <a:sym typeface="Average"/>
            </a:endParaRPr>
          </a:p>
        </p:txBody>
      </p:sp>
      <p:sp>
        <p:nvSpPr>
          <p:cNvPr descr="Translations" id="633" name="Google Shape;633;p100"/>
          <p:cNvSpPr txBox="1"/>
          <p:nvPr/>
        </p:nvSpPr>
        <p:spPr>
          <a:xfrm>
            <a:off x="5749625" y="1841100"/>
            <a:ext cx="3394500" cy="501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የፈጠራ ቅጦች: ማገናኛው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الأنماط الإبداعية: الرابط</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Estils creatius: l'enllaçador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创意风格：链接器</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سبک های خلاق: پیوند دهنده</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रचनात्मक शैलियाँ: लिंकर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クリエイティブスタイル：リンカー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크리에이티브 스타일: 링커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Şêweyên afirîner: Girêdêr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criativos: O vinculador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ਰਚਨਾਤਮਕ ਸਟਾਈਲ: ਲਿੰਕਰ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Креативные стили: Компоновщик</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Hababka hal-abuurka leh: Xiriiriyaha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creativos: El enlazador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Mitindo ya ubunifu: Kiunganishi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Mga malikhaing istilo: Ang linker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Yaratıcı stiller: Bağlayıcı</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Творчі стилі: Лінкер</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Phong cách sáng tạo: Người liên kết</a:t>
            </a:r>
            <a:endParaRPr sz="3300">
              <a:solidFill>
                <a:srgbClr val="AAAAAA"/>
              </a:solidFill>
              <a:latin typeface="Average"/>
              <a:ea typeface="Average"/>
              <a:cs typeface="Average"/>
              <a:sym typeface="Average"/>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pic>
        <p:nvPicPr>
          <p:cNvPr id="638" name="Google Shape;638;p101"/>
          <p:cNvPicPr preferRelativeResize="0"/>
          <p:nvPr/>
        </p:nvPicPr>
        <p:blipFill>
          <a:blip r:embed="rId3">
            <a:alphaModFix/>
          </a:blip>
          <a:stretch>
            <a:fillRect/>
          </a:stretch>
        </p:blipFill>
        <p:spPr>
          <a:xfrm>
            <a:off x="0" y="0"/>
            <a:ext cx="5197082" cy="6857999"/>
          </a:xfrm>
          <a:prstGeom prst="rect">
            <a:avLst/>
          </a:prstGeom>
          <a:noFill/>
          <a:ln>
            <a:noFill/>
          </a:ln>
        </p:spPr>
      </p:pic>
      <p:sp>
        <p:nvSpPr>
          <p:cNvPr id="639" name="Google Shape;639;p101"/>
          <p:cNvSpPr txBox="1"/>
          <p:nvPr/>
        </p:nvSpPr>
        <p:spPr>
          <a:xfrm>
            <a:off x="5197075" y="0"/>
            <a:ext cx="3947100" cy="1831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Creative styles:</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4800">
                <a:solidFill>
                  <a:srgbClr val="FFFFFF"/>
                </a:solidFill>
                <a:latin typeface="Oswald"/>
                <a:ea typeface="Oswald"/>
                <a:cs typeface="Oswald"/>
                <a:sym typeface="Oswald"/>
              </a:rPr>
              <a:t>The </a:t>
            </a:r>
            <a:r>
              <a:rPr lang="en" sz="4800">
                <a:solidFill>
                  <a:srgbClr val="00FF00"/>
                </a:solidFill>
                <a:latin typeface="Oswald"/>
                <a:ea typeface="Oswald"/>
                <a:cs typeface="Oswald"/>
                <a:sym typeface="Oswald"/>
              </a:rPr>
              <a:t>web mapper</a:t>
            </a:r>
            <a:endParaRPr>
              <a:solidFill>
                <a:srgbClr val="00FF00"/>
              </a:solidFill>
              <a:latin typeface="Average"/>
              <a:ea typeface="Average"/>
              <a:cs typeface="Average"/>
              <a:sym typeface="Average"/>
            </a:endParaRPr>
          </a:p>
        </p:txBody>
      </p:sp>
      <p:sp>
        <p:nvSpPr>
          <p:cNvPr descr="Translations" id="640" name="Google Shape;640;p101"/>
          <p:cNvSpPr txBox="1"/>
          <p:nvPr/>
        </p:nvSpPr>
        <p:spPr>
          <a:xfrm>
            <a:off x="5197075" y="1831500"/>
            <a:ext cx="3947100" cy="502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የፈጠራ ቅጦች፡ የድር ካርታው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الأنماط الإبداعية: مخطط الويب</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Estils creatius: el mapa web</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创意风格：网络映射器</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سبک‌های خلاق: نقشه‌بردار وب</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रचनात्मक शैलियाँ: वेब मैपर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クリエイティブスタイル: ウェブマッパー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크리에이티브 스타일: 웹 매퍼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Şêweyên afirîner: Nexşeya malperê</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criativos: O mapeador da web</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ਰਚਨਾਤਮਕ ਸ਼ੈਲੀਆਂ: ਵੈੱਬ ਮੈਪਰ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Творческие стили: веб-картограф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Hababka hal-abuurka leh: Khariidadda shabakadda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creativos: El mapeador web</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Mitindo ya ubunifu: Ramani ya wavuti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Mga malikhaing istilo: Ang web mapper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Yaratıcı stiller: Web haritacısı</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Творчі стилі: веб-картограф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Phong cách sáng tạo: Người lập bản đồ web</a:t>
            </a:r>
            <a:endParaRPr sz="3400">
              <a:solidFill>
                <a:srgbClr val="AAAAAA"/>
              </a:solidFill>
              <a:latin typeface="Average"/>
              <a:ea typeface="Average"/>
              <a:cs typeface="Average"/>
              <a:sym typeface="Average"/>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102"/>
          <p:cNvSpPr txBox="1"/>
          <p:nvPr/>
        </p:nvSpPr>
        <p:spPr>
          <a:xfrm>
            <a:off x="0" y="0"/>
            <a:ext cx="3207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600">
                <a:solidFill>
                  <a:srgbClr val="FFFFFF"/>
                </a:solidFill>
                <a:latin typeface="Oswald"/>
                <a:ea typeface="Oswald"/>
                <a:cs typeface="Oswald"/>
                <a:sym typeface="Oswald"/>
              </a:rPr>
              <a:t>You get more ideas if you write down all the </a:t>
            </a:r>
            <a:r>
              <a:rPr lang="en" sz="4600">
                <a:solidFill>
                  <a:srgbClr val="FF0000"/>
                </a:solidFill>
                <a:latin typeface="Oswald"/>
                <a:ea typeface="Oswald"/>
                <a:cs typeface="Oswald"/>
                <a:sym typeface="Oswald"/>
              </a:rPr>
              <a:t>terrible ideas</a:t>
            </a:r>
            <a:r>
              <a:rPr lang="en" sz="4600">
                <a:solidFill>
                  <a:srgbClr val="FFFFFF"/>
                </a:solidFill>
                <a:latin typeface="Oswald"/>
                <a:ea typeface="Oswald"/>
                <a:cs typeface="Oswald"/>
                <a:sym typeface="Oswald"/>
              </a:rPr>
              <a:t> </a:t>
            </a:r>
            <a:r>
              <a:rPr lang="en" sz="4600">
                <a:solidFill>
                  <a:srgbClr val="00FF00"/>
                </a:solidFill>
                <a:latin typeface="Oswald"/>
                <a:ea typeface="Oswald"/>
                <a:cs typeface="Oswald"/>
                <a:sym typeface="Oswald"/>
              </a:rPr>
              <a:t>FIRST</a:t>
            </a:r>
            <a:endParaRPr sz="1300">
              <a:solidFill>
                <a:srgbClr val="00FF00"/>
              </a:solidFill>
              <a:latin typeface="Average"/>
              <a:ea typeface="Average"/>
              <a:cs typeface="Average"/>
              <a:sym typeface="Average"/>
            </a:endParaRPr>
          </a:p>
        </p:txBody>
      </p:sp>
      <p:sp>
        <p:nvSpPr>
          <p:cNvPr descr="Translations" id="646" name="Google Shape;646;p102"/>
          <p:cNvSpPr txBox="1"/>
          <p:nvPr/>
        </p:nvSpPr>
        <p:spPr>
          <a:xfrm>
            <a:off x="3207300" y="0"/>
            <a:ext cx="59367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በመጀመሪያ ሁሉንም አስፈሪ ሀሳቦች ከጻፉ ብዙ ሃሳቦችን ያገኛሉ።</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ستحصل على المزيد من الأفكار إذا كتبت كل الأفكار الرهيبة أولاً.</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Obteniu més idees si primer escriu totes les idees terribles.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如果您首先写下所有糟糕的想法，您就会获得更多的想法。</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اگر ابتدا همه ایده های وحشتناک را یادداشت کنید، ایده های بیشتری دریافت خواهید کرد.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यदि आप सभी बुरे विचारों को पहले लिख लें तो आपको अधिक विचार मिलेंगे।</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最初にひどいアイデアをすべて書き留めると、より多くのアイデアが得られます。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끔찍한 아이디어를 먼저 다 적어두면 더 많은 아이디어가 나올 거예요.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Ger hûn PÊŞÎ hemî ramanên tirsnak binivîsin hûn bêtir ramanan digirin.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Você terá mais ideias se anotar todas as ideias terríveis PRIMEIRO.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ਜੇਕਰ ਤੁਸੀਂ ਸਭ ਭਿਆਨਕ ਵਿਚਾਰਾਂ ਨੂੰ ਸਭ ਤੋਂ ਪਹਿਲਾਂ ਲਿਖਦੇ ਹੋ ਤਾਂ ਤੁਹਾਨੂੰ ਹੋਰ ਵਿਚਾਰ ਮਿਲਦੇ ਹਨ।</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У вас появится больше идей, если СНАЧАЛА вы запишете все ужасные идеи.</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Waxaad helaysaa fikrado badan haddii aad qorto dhammaan fikradaha xunxun.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Obtendrás más ideas si escribes todas las ideas terribles PRIMERO.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Unapata mawazo zaidi ikiwa utaandika mawazo yote mabaya KWANZA.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Makakakuha ka ng mas maraming ideya kung isusulat mo MUNA ang lahat ng kakila-kilabot na ideya.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Eğer önce tüm korkunç fikirleri yazarsanız daha fazla fikir edinirsiniz.</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Ви отримаєте більше ідей, якщо запишете всі жахливі ідеї ПЕРШИМ.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Bạn sẽ có nhiều ý tưởng hơn nếu trước tiên hãy viết ra tất cả những ý tưởng tồi tệ.</a:t>
            </a:r>
            <a:endParaRPr sz="2800">
              <a:solidFill>
                <a:srgbClr val="AAAAAA"/>
              </a:solidFill>
              <a:latin typeface="Average"/>
              <a:ea typeface="Average"/>
              <a:cs typeface="Average"/>
              <a:sym typeface="Average"/>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103"/>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Another secret is </a:t>
            </a:r>
            <a:r>
              <a:rPr lang="en" sz="4800">
                <a:solidFill>
                  <a:srgbClr val="E06666"/>
                </a:solidFill>
                <a:latin typeface="Oswald"/>
                <a:ea typeface="Oswald"/>
                <a:cs typeface="Oswald"/>
                <a:sym typeface="Oswald"/>
              </a:rPr>
              <a:t>NEVER</a:t>
            </a:r>
            <a:r>
              <a:rPr lang="en" sz="4800">
                <a:solidFill>
                  <a:srgbClr val="CC0000"/>
                </a:solidFill>
                <a:latin typeface="Oswald"/>
                <a:ea typeface="Oswald"/>
                <a:cs typeface="Oswald"/>
                <a:sym typeface="Oswald"/>
              </a:rPr>
              <a:t> </a:t>
            </a:r>
            <a:r>
              <a:rPr lang="en" sz="4800">
                <a:solidFill>
                  <a:srgbClr val="FFFFFF"/>
                </a:solidFill>
                <a:latin typeface="Oswald"/>
                <a:ea typeface="Oswald"/>
                <a:cs typeface="Oswald"/>
                <a:sym typeface="Oswald"/>
              </a:rPr>
              <a:t>stop writing</a:t>
            </a:r>
            <a:endParaRPr sz="1500">
              <a:solidFill>
                <a:srgbClr val="AAAAAA"/>
              </a:solidFill>
              <a:latin typeface="Average"/>
              <a:ea typeface="Average"/>
              <a:cs typeface="Average"/>
              <a:sym typeface="Average"/>
            </a:endParaRPr>
          </a:p>
        </p:txBody>
      </p:sp>
      <p:sp>
        <p:nvSpPr>
          <p:cNvPr descr="Translations" id="652" name="Google Shape;652;p103"/>
          <p:cNvSpPr txBox="1"/>
          <p:nvPr/>
        </p:nvSpPr>
        <p:spPr>
          <a:xfrm>
            <a:off x="3668700" y="-25"/>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AAAAAA"/>
                </a:solidFill>
                <a:latin typeface="Average"/>
                <a:ea typeface="Average"/>
                <a:cs typeface="Average"/>
                <a:sym typeface="Average"/>
              </a:rPr>
              <a:t>ሌላው ሚስጥር መጻፍ ማቆም ፈጽሞ ነው</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سر آخر هو عدم التوقف عن الكتابة أبدًا</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Un altre secret és NO deixar MAI d'escriure</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另一个秘诀是永远不要停止写作</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راز دیگر این است که هرگز نوشتن را متوقف نکنید</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एक और रहस्य है कभी भी लिखना बंद न करें</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もう一つの秘密は、決して書くことをやめないことです</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또 다른 비결은 절대 글쓰기를 멈추지 않는 것입니다.</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Sirek din jî ew e ku tu carî dev ji nivîsandinê bernede</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Outro segredo é NUNCA parar de escrever</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ਇਕ ਹੋਰ ਰਾਜ਼ ਹੈ ਲਿਖਣਾ ਬੰਦ ਨਾ ਕਰੋ</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Еще один секрет — НИКОГДА не прекращайте писать.</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Sir kale ayaa ah WELIGAA ha joojin qoraalka</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Otro secreto es NUNCA dejar de escribir</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Siri nyingine ni KAMWE usiache kuandika</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Ang isa pang sikreto ay HINDI huminto sa pagsusulat</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Bir diğer sır ise ASLA yazmayı bırakmamaktır</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Ще один секрет – НІКОЛИ не припиняйте писати</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Một bí mật khác là KHÔNG BAO GIỜ ngừng viết</a:t>
            </a:r>
            <a:endParaRPr sz="6300">
              <a:solidFill>
                <a:srgbClr val="AAAAAA"/>
              </a:solidFill>
              <a:latin typeface="Average"/>
              <a:ea typeface="Average"/>
              <a:cs typeface="Average"/>
              <a:sym typeface="Average"/>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pic>
        <p:nvPicPr>
          <p:cNvPr id="657" name="Google Shape;657;p104"/>
          <p:cNvPicPr preferRelativeResize="0"/>
          <p:nvPr/>
        </p:nvPicPr>
        <p:blipFill rotWithShape="1">
          <a:blip r:embed="rId3">
            <a:alphaModFix/>
          </a:blip>
          <a:srcRect b="15524" l="33857" r="34315" t="11387"/>
          <a:stretch/>
        </p:blipFill>
        <p:spPr>
          <a:xfrm>
            <a:off x="0" y="-36225"/>
            <a:ext cx="5336774" cy="6894223"/>
          </a:xfrm>
          <a:prstGeom prst="rect">
            <a:avLst/>
          </a:prstGeom>
          <a:noFill/>
          <a:ln>
            <a:noFill/>
          </a:ln>
        </p:spPr>
      </p:pic>
      <p:sp>
        <p:nvSpPr>
          <p:cNvPr descr="Title" id="658" name="Google Shape;658;p104"/>
          <p:cNvSpPr txBox="1"/>
          <p:nvPr/>
        </p:nvSpPr>
        <p:spPr>
          <a:xfrm>
            <a:off x="5336775" y="0"/>
            <a:ext cx="3807300" cy="228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Idea Generation:</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4800">
                <a:solidFill>
                  <a:srgbClr val="FFFFFF"/>
                </a:solidFill>
                <a:latin typeface="Oswald"/>
                <a:ea typeface="Oswald"/>
                <a:cs typeface="Oswald"/>
                <a:sym typeface="Oswald"/>
              </a:rPr>
              <a:t>Practicing </a:t>
            </a:r>
            <a:r>
              <a:rPr lang="en" sz="4800">
                <a:solidFill>
                  <a:srgbClr val="00FF00"/>
                </a:solidFill>
                <a:latin typeface="Oswald"/>
                <a:ea typeface="Oswald"/>
                <a:cs typeface="Oswald"/>
                <a:sym typeface="Oswald"/>
              </a:rPr>
              <a:t>Fluency</a:t>
            </a:r>
            <a:endParaRPr>
              <a:solidFill>
                <a:srgbClr val="00FF00"/>
              </a:solidFill>
              <a:latin typeface="Average"/>
              <a:ea typeface="Average"/>
              <a:cs typeface="Average"/>
              <a:sym typeface="Average"/>
            </a:endParaRPr>
          </a:p>
        </p:txBody>
      </p:sp>
      <p:sp>
        <p:nvSpPr>
          <p:cNvPr descr="Translations" id="659" name="Google Shape;659;p104"/>
          <p:cNvSpPr txBox="1"/>
          <p:nvPr/>
        </p:nvSpPr>
        <p:spPr>
          <a:xfrm>
            <a:off x="5336775" y="2286600"/>
            <a:ext cx="3807300" cy="457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የሃሳብ ማመንጨት፡ ቅልጥፍናን መለማመድ</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توليد الأفكار: ممارسة الطلاقة</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Generació d'idees: practicar la fluïdesa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创意生成：练习流畅性</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تولید ایده: تمرین روانی</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विचार सृजन: प्रवाह का अभ्यास</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アイデア創出：流暢さの練習</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아이디어 창출: 유창성 연습</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Nifşa Îdea: Pratîzekirina Xweseriyê</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Geração de Ideias: Praticando a Fluência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ਆਈਡੀਆ ਜਨਰੇਸ਼ਨ: ਰਵਾਨਗੀ ਦਾ ਅਭਿਆਸ ਕਰਨਾ</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Генерация идей: практика беглости</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Jiilka Fikradda: Ku celcelinta Faseexnimada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Generación de ideas: practicando la fluidez</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Kizazi cha Wazo: Kujizoeza Ufasaha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Pagbuo ng Ideya: Pagsasanay sa Katatasan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Fikir Üretme: Akıcılığı Uygulama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Генерація ідей: тренування вільного мовлення</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Tạo ý tưởng: Luyện tập sự lưu loát</a:t>
            </a:r>
            <a:endParaRPr sz="2000">
              <a:solidFill>
                <a:srgbClr val="CACACA"/>
              </a:solidFill>
              <a:latin typeface="Average"/>
              <a:ea typeface="Average"/>
              <a:cs typeface="Average"/>
              <a:sym typeface="Averag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3"/>
          <p:cNvSpPr txBox="1"/>
          <p:nvPr/>
        </p:nvSpPr>
        <p:spPr>
          <a:xfrm>
            <a:off x="0" y="0"/>
            <a:ext cx="9144000" cy="187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solidFill>
                  <a:srgbClr val="FFFFFF"/>
                </a:solidFill>
                <a:latin typeface="Oswald"/>
                <a:ea typeface="Oswald"/>
                <a:cs typeface="Oswald"/>
                <a:sym typeface="Oswald"/>
              </a:rPr>
              <a:t>Work in progress</a:t>
            </a:r>
            <a:endParaRPr sz="9600">
              <a:solidFill>
                <a:srgbClr val="FFFFFF"/>
              </a:solidFill>
              <a:latin typeface="Oswald"/>
              <a:ea typeface="Oswald"/>
              <a:cs typeface="Oswald"/>
              <a:sym typeface="Oswald"/>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 </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t/>
            </a:r>
            <a:endParaRPr sz="1500">
              <a:solidFill>
                <a:srgbClr val="AAAAAA"/>
              </a:solidFill>
              <a:latin typeface="Average"/>
              <a:ea typeface="Average"/>
              <a:cs typeface="Average"/>
              <a:sym typeface="Average"/>
            </a:endParaRPr>
          </a:p>
        </p:txBody>
      </p:sp>
      <p:sp>
        <p:nvSpPr>
          <p:cNvPr descr="Translations" id="167" name="Google Shape;167;p33"/>
          <p:cNvSpPr txBox="1"/>
          <p:nvPr/>
        </p:nvSpPr>
        <p:spPr>
          <a:xfrm>
            <a:off x="0" y="1872900"/>
            <a:ext cx="4572000" cy="49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AAAAAA"/>
                </a:solidFill>
                <a:latin typeface="Average"/>
                <a:ea typeface="Average"/>
                <a:cs typeface="Average"/>
                <a:sym typeface="Average"/>
              </a:rPr>
              <a:t>በሂደት ላይ ያለ ስራ</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العمل قيد التقدم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Treball en curs</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正在进行中</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کار در حال انجام است</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कार्य प्रगति पर है</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進行中</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진행 중인 작업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Kar berdewam e</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Trabalho em andamento</a:t>
            </a:r>
            <a:endParaRPr sz="6000">
              <a:solidFill>
                <a:srgbClr val="CACACA"/>
              </a:solidFill>
              <a:latin typeface="Average"/>
              <a:ea typeface="Average"/>
              <a:cs typeface="Average"/>
              <a:sym typeface="Average"/>
            </a:endParaRPr>
          </a:p>
        </p:txBody>
      </p:sp>
      <p:sp>
        <p:nvSpPr>
          <p:cNvPr descr="Translations" id="168" name="Google Shape;168;p33"/>
          <p:cNvSpPr txBox="1"/>
          <p:nvPr/>
        </p:nvSpPr>
        <p:spPr>
          <a:xfrm>
            <a:off x="4572000" y="1872900"/>
            <a:ext cx="4572000" cy="49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AAAAAA"/>
                </a:solidFill>
                <a:latin typeface="Average"/>
                <a:ea typeface="Average"/>
                <a:cs typeface="Average"/>
                <a:sym typeface="Average"/>
              </a:rPr>
              <a:t>ਕੰਮ ਚੱਲ ਰਿਹਾ ਹੈ</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Работа в процессе</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Shaqada ayaa socota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Trabajo en progreso</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Kazi inaendelea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Kasalukuyang ginagawa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Çalışma devam ediyor</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Робота в процесі</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Công việc đang tiến hành</a:t>
            </a:r>
            <a:endParaRPr sz="6000">
              <a:solidFill>
                <a:srgbClr val="CACACA"/>
              </a:solidFill>
              <a:latin typeface="Average"/>
              <a:ea typeface="Average"/>
              <a:cs typeface="Average"/>
              <a:sym typeface="Average"/>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67" name="Shape 667"/>
        <p:cNvGrpSpPr/>
        <p:nvPr/>
      </p:nvGrpSpPr>
      <p:grpSpPr>
        <a:xfrm>
          <a:off x="0" y="0"/>
          <a:ext cx="0" cy="0"/>
          <a:chOff x="0" y="0"/>
          <a:chExt cx="0" cy="0"/>
        </a:xfrm>
      </p:grpSpPr>
      <p:pic>
        <p:nvPicPr>
          <p:cNvPr descr="drawing-skillBuilders-Woodcutter-screenshot.png" id="668" name="Google Shape;668;p106"/>
          <p:cNvPicPr preferRelativeResize="0"/>
          <p:nvPr/>
        </p:nvPicPr>
        <p:blipFill>
          <a:blip r:embed="rId3">
            <a:alphaModFix/>
          </a:blip>
          <a:stretch>
            <a:fillRect/>
          </a:stretch>
        </p:blipFill>
        <p:spPr>
          <a:xfrm>
            <a:off x="152400" y="0"/>
            <a:ext cx="8845718" cy="6858001"/>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107"/>
          <p:cNvSpPr txBox="1"/>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Oswald"/>
                <a:ea typeface="Oswald"/>
                <a:cs typeface="Oswald"/>
                <a:sym typeface="Oswald"/>
              </a:rPr>
              <a:t>What to expect</a:t>
            </a:r>
            <a:endParaRPr sz="3000">
              <a:solidFill>
                <a:srgbClr val="FFFFFF"/>
              </a:solidFill>
              <a:latin typeface="Oswald"/>
              <a:ea typeface="Oswald"/>
              <a:cs typeface="Oswald"/>
              <a:sym typeface="Oswald"/>
            </a:endParaRPr>
          </a:p>
        </p:txBody>
      </p:sp>
      <p:sp>
        <p:nvSpPr>
          <p:cNvPr id="674" name="Google Shape;674;p107"/>
          <p:cNvSpPr txBox="1"/>
          <p:nvPr/>
        </p:nvSpPr>
        <p:spPr>
          <a:xfrm>
            <a:off x="311700" y="1536633"/>
            <a:ext cx="39999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rgbClr val="CACACA"/>
                </a:solidFill>
                <a:latin typeface="Average"/>
                <a:ea typeface="Average"/>
                <a:cs typeface="Average"/>
                <a:sym typeface="Average"/>
              </a:rPr>
              <a:t>You should notice yourself slowing </a:t>
            </a:r>
            <a:r>
              <a:rPr b="1" lang="en" sz="2400">
                <a:solidFill>
                  <a:srgbClr val="00FF00"/>
                </a:solidFill>
                <a:latin typeface="Average"/>
                <a:ea typeface="Average"/>
                <a:cs typeface="Average"/>
                <a:sym typeface="Average"/>
              </a:rPr>
              <a:t>right down</a:t>
            </a:r>
            <a:r>
              <a:rPr lang="en" sz="2400">
                <a:solidFill>
                  <a:srgbClr val="CACACA"/>
                </a:solidFill>
                <a:latin typeface="Average"/>
                <a:ea typeface="Average"/>
                <a:cs typeface="Average"/>
                <a:sym typeface="Average"/>
              </a:rPr>
              <a:t>, but not quite as slow as detail work. </a:t>
            </a:r>
            <a:endParaRPr sz="24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2400">
                <a:solidFill>
                  <a:srgbClr val="CACACA"/>
                </a:solidFill>
                <a:latin typeface="Average"/>
                <a:ea typeface="Average"/>
                <a:cs typeface="Average"/>
                <a:sym typeface="Average"/>
              </a:rPr>
              <a:t>Your shapes and sizes are still going to be </a:t>
            </a:r>
            <a:r>
              <a:rPr b="1" lang="en" sz="2400">
                <a:solidFill>
                  <a:srgbClr val="00FF00"/>
                </a:solidFill>
                <a:latin typeface="Average"/>
                <a:ea typeface="Average"/>
                <a:cs typeface="Average"/>
                <a:sym typeface="Average"/>
              </a:rPr>
              <a:t>bad</a:t>
            </a:r>
            <a:r>
              <a:rPr lang="en" sz="2400">
                <a:solidFill>
                  <a:srgbClr val="CACACA"/>
                </a:solidFill>
                <a:latin typeface="Average"/>
                <a:ea typeface="Average"/>
                <a:cs typeface="Average"/>
                <a:sym typeface="Average"/>
              </a:rPr>
              <a:t>, but a little better than last time. This is OK.</a:t>
            </a:r>
            <a:endParaRPr sz="24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2400">
                <a:solidFill>
                  <a:srgbClr val="CACACA"/>
                </a:solidFill>
                <a:latin typeface="Average"/>
                <a:ea typeface="Average"/>
                <a:cs typeface="Average"/>
                <a:sym typeface="Average"/>
              </a:rPr>
              <a:t>You will notice that each area of shading is</a:t>
            </a:r>
            <a:r>
              <a:rPr b="1" lang="en" sz="2400">
                <a:solidFill>
                  <a:srgbClr val="00FF00"/>
                </a:solidFill>
                <a:latin typeface="Average"/>
                <a:ea typeface="Average"/>
                <a:cs typeface="Average"/>
                <a:sym typeface="Average"/>
              </a:rPr>
              <a:t> unique and different</a:t>
            </a:r>
            <a:r>
              <a:rPr lang="en" sz="2400">
                <a:solidFill>
                  <a:srgbClr val="CACACA"/>
                </a:solidFill>
                <a:latin typeface="Average"/>
                <a:ea typeface="Average"/>
                <a:cs typeface="Average"/>
                <a:sym typeface="Average"/>
              </a:rPr>
              <a:t>. </a:t>
            </a:r>
            <a:endParaRPr sz="2400">
              <a:solidFill>
                <a:srgbClr val="CACACA"/>
              </a:solidFill>
              <a:latin typeface="Average"/>
              <a:ea typeface="Average"/>
              <a:cs typeface="Average"/>
              <a:sym typeface="Average"/>
            </a:endParaRPr>
          </a:p>
          <a:p>
            <a:pPr indent="0" lvl="0" marL="0" rtl="0" algn="l">
              <a:lnSpc>
                <a:spcPct val="115000"/>
              </a:lnSpc>
              <a:spcBef>
                <a:spcPts val="1600"/>
              </a:spcBef>
              <a:spcAft>
                <a:spcPts val="1600"/>
              </a:spcAft>
              <a:buNone/>
            </a:pPr>
            <a:r>
              <a:t/>
            </a:r>
            <a:endParaRPr sz="2400">
              <a:solidFill>
                <a:srgbClr val="CACACA"/>
              </a:solidFill>
              <a:latin typeface="Average"/>
              <a:ea typeface="Average"/>
              <a:cs typeface="Average"/>
              <a:sym typeface="Average"/>
            </a:endParaRPr>
          </a:p>
        </p:txBody>
      </p:sp>
      <p:sp>
        <p:nvSpPr>
          <p:cNvPr id="675" name="Google Shape;675;p107"/>
          <p:cNvSpPr txBox="1"/>
          <p:nvPr/>
        </p:nvSpPr>
        <p:spPr>
          <a:xfrm>
            <a:off x="4832400" y="1536633"/>
            <a:ext cx="39999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rgbClr val="CACACA"/>
                </a:solidFill>
                <a:latin typeface="Average"/>
                <a:ea typeface="Average"/>
                <a:cs typeface="Average"/>
                <a:sym typeface="Average"/>
              </a:rPr>
              <a:t>You should still feel </a:t>
            </a:r>
            <a:r>
              <a:rPr b="1" lang="en" sz="2400">
                <a:solidFill>
                  <a:srgbClr val="00FF00"/>
                </a:solidFill>
                <a:latin typeface="Average"/>
                <a:ea typeface="Average"/>
                <a:cs typeface="Average"/>
                <a:sym typeface="Average"/>
              </a:rPr>
              <a:t>uncomfortable</a:t>
            </a:r>
            <a:r>
              <a:rPr lang="en" sz="2400">
                <a:solidFill>
                  <a:srgbClr val="CACACA"/>
                </a:solidFill>
                <a:latin typeface="Average"/>
                <a:ea typeface="Average"/>
                <a:cs typeface="Average"/>
                <a:sym typeface="Average"/>
              </a:rPr>
              <a:t> as you start making the switch from drawing mental schema to observing reality. </a:t>
            </a:r>
            <a:endParaRPr sz="24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2400">
                <a:solidFill>
                  <a:srgbClr val="CACACA"/>
                </a:solidFill>
                <a:latin typeface="Average"/>
                <a:ea typeface="Average"/>
                <a:cs typeface="Average"/>
                <a:sym typeface="Average"/>
              </a:rPr>
              <a:t>You are not likely going to </a:t>
            </a:r>
            <a:r>
              <a:rPr b="1" lang="en" sz="2400">
                <a:solidFill>
                  <a:srgbClr val="00FF00"/>
                </a:solidFill>
                <a:latin typeface="Average"/>
                <a:ea typeface="Average"/>
                <a:cs typeface="Average"/>
                <a:sym typeface="Average"/>
              </a:rPr>
              <a:t>finish</a:t>
            </a:r>
            <a:r>
              <a:rPr lang="en" sz="2400">
                <a:solidFill>
                  <a:srgbClr val="CACACA"/>
                </a:solidFill>
                <a:latin typeface="Average"/>
                <a:ea typeface="Average"/>
                <a:cs typeface="Average"/>
                <a:sym typeface="Average"/>
              </a:rPr>
              <a:t> this if you are observing carefully.</a:t>
            </a:r>
            <a:endParaRPr sz="2400">
              <a:solidFill>
                <a:srgbClr val="CACACA"/>
              </a:solidFill>
              <a:latin typeface="Average"/>
              <a:ea typeface="Average"/>
              <a:cs typeface="Average"/>
              <a:sym typeface="Average"/>
            </a:endParaRPr>
          </a:p>
          <a:p>
            <a:pPr indent="0" lvl="0" marL="0" rtl="0" algn="l">
              <a:lnSpc>
                <a:spcPct val="115000"/>
              </a:lnSpc>
              <a:spcBef>
                <a:spcPts val="1600"/>
              </a:spcBef>
              <a:spcAft>
                <a:spcPts val="1600"/>
              </a:spcAft>
              <a:buNone/>
            </a:pPr>
            <a:r>
              <a:rPr lang="en" sz="2400">
                <a:solidFill>
                  <a:srgbClr val="CACACA"/>
                </a:solidFill>
                <a:latin typeface="Average"/>
                <a:ea typeface="Average"/>
                <a:cs typeface="Average"/>
                <a:sym typeface="Average"/>
              </a:rPr>
              <a:t>Shading </a:t>
            </a:r>
            <a:r>
              <a:rPr b="1" lang="en" sz="2400">
                <a:solidFill>
                  <a:srgbClr val="00FF00"/>
                </a:solidFill>
                <a:latin typeface="Average"/>
                <a:ea typeface="Average"/>
                <a:cs typeface="Average"/>
                <a:sym typeface="Average"/>
              </a:rPr>
              <a:t>gradients</a:t>
            </a:r>
            <a:r>
              <a:rPr lang="en" sz="2400">
                <a:solidFill>
                  <a:srgbClr val="CACACA"/>
                </a:solidFill>
                <a:latin typeface="Average"/>
                <a:ea typeface="Average"/>
                <a:cs typeface="Average"/>
                <a:sym typeface="Average"/>
              </a:rPr>
              <a:t> is hard.</a:t>
            </a:r>
            <a:endParaRPr sz="2400">
              <a:solidFill>
                <a:srgbClr val="CACACA"/>
              </a:solidFill>
              <a:latin typeface="Average"/>
              <a:ea typeface="Average"/>
              <a:cs typeface="Average"/>
              <a:sym typeface="Average"/>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108"/>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Connor Critch</a:t>
            </a:r>
            <a:r>
              <a:rPr lang="en"/>
              <a:t>, Fall 2019</a:t>
            </a:r>
            <a:endParaRPr/>
          </a:p>
        </p:txBody>
      </p:sp>
      <p:pic>
        <p:nvPicPr>
          <p:cNvPr id="681" name="Google Shape;681;p108"/>
          <p:cNvPicPr preferRelativeResize="0"/>
          <p:nvPr/>
        </p:nvPicPr>
        <p:blipFill>
          <a:blip r:embed="rId3">
            <a:alphaModFix/>
          </a:blip>
          <a:stretch>
            <a:fillRect/>
          </a:stretch>
        </p:blipFill>
        <p:spPr>
          <a:xfrm>
            <a:off x="3876675" y="0"/>
            <a:ext cx="5267325" cy="68580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109"/>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Alayza Grant</a:t>
            </a:r>
            <a:r>
              <a:rPr lang="en"/>
              <a:t>, Fall 2019</a:t>
            </a:r>
            <a:endParaRPr/>
          </a:p>
        </p:txBody>
      </p:sp>
      <p:pic>
        <p:nvPicPr>
          <p:cNvPr id="687" name="Google Shape;687;p109"/>
          <p:cNvPicPr preferRelativeResize="0"/>
          <p:nvPr/>
        </p:nvPicPr>
        <p:blipFill>
          <a:blip r:embed="rId3">
            <a:alphaModFix/>
          </a:blip>
          <a:stretch>
            <a:fillRect/>
          </a:stretch>
        </p:blipFill>
        <p:spPr>
          <a:xfrm>
            <a:off x="3857625" y="0"/>
            <a:ext cx="5286375" cy="68580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1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Josh Latter</a:t>
            </a:r>
            <a:r>
              <a:rPr lang="en"/>
              <a:t>, Fall 2019</a:t>
            </a:r>
            <a:endParaRPr/>
          </a:p>
        </p:txBody>
      </p:sp>
      <p:pic>
        <p:nvPicPr>
          <p:cNvPr id="693" name="Google Shape;693;p110"/>
          <p:cNvPicPr preferRelativeResize="0"/>
          <p:nvPr/>
        </p:nvPicPr>
        <p:blipFill>
          <a:blip r:embed="rId3">
            <a:alphaModFix/>
          </a:blip>
          <a:stretch>
            <a:fillRect/>
          </a:stretch>
        </p:blipFill>
        <p:spPr>
          <a:xfrm>
            <a:off x="3867150" y="0"/>
            <a:ext cx="5276850" cy="68580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111"/>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Rein Ducut</a:t>
            </a:r>
            <a:r>
              <a:rPr lang="en"/>
              <a:t>, Fall 2019</a:t>
            </a:r>
            <a:endParaRPr/>
          </a:p>
        </p:txBody>
      </p:sp>
      <p:pic>
        <p:nvPicPr>
          <p:cNvPr id="699" name="Google Shape;699;p111"/>
          <p:cNvPicPr preferRelativeResize="0"/>
          <p:nvPr/>
        </p:nvPicPr>
        <p:blipFill>
          <a:blip r:embed="rId3">
            <a:alphaModFix/>
          </a:blip>
          <a:stretch>
            <a:fillRect/>
          </a:stretch>
        </p:blipFill>
        <p:spPr>
          <a:xfrm>
            <a:off x="3886200" y="0"/>
            <a:ext cx="5257800" cy="68580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03" name="Shape 703"/>
        <p:cNvGrpSpPr/>
        <p:nvPr/>
      </p:nvGrpSpPr>
      <p:grpSpPr>
        <a:xfrm>
          <a:off x="0" y="0"/>
          <a:ext cx="0" cy="0"/>
          <a:chOff x="0" y="0"/>
          <a:chExt cx="0" cy="0"/>
        </a:xfrm>
      </p:grpSpPr>
      <p:pic>
        <p:nvPicPr>
          <p:cNvPr descr="drawing-skillBuilders-Woodcutter-screenshot.png" id="704" name="Google Shape;704;p112"/>
          <p:cNvPicPr preferRelativeResize="0"/>
          <p:nvPr/>
        </p:nvPicPr>
        <p:blipFill>
          <a:blip r:embed="rId3">
            <a:alphaModFix/>
          </a:blip>
          <a:stretch>
            <a:fillRect/>
          </a:stretch>
        </p:blipFill>
        <p:spPr>
          <a:xfrm>
            <a:off x="152400" y="0"/>
            <a:ext cx="8845718" cy="68580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descr="Title" id="173" name="Google Shape;173;p34"/>
          <p:cNvSpPr txBox="1"/>
          <p:nvPr/>
        </p:nvSpPr>
        <p:spPr>
          <a:xfrm>
            <a:off x="0" y="0"/>
            <a:ext cx="3660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We create </a:t>
            </a:r>
            <a:r>
              <a:rPr lang="en" sz="4800">
                <a:solidFill>
                  <a:srgbClr val="00FF00"/>
                </a:solidFill>
                <a:latin typeface="Oswald"/>
                <a:ea typeface="Oswald"/>
                <a:cs typeface="Oswald"/>
                <a:sym typeface="Oswald"/>
              </a:rPr>
              <a:t>detail </a:t>
            </a:r>
            <a:r>
              <a:rPr lang="en" sz="4800">
                <a:solidFill>
                  <a:srgbClr val="FFFFFF"/>
                </a:solidFill>
                <a:latin typeface="Oswald"/>
                <a:ea typeface="Oswald"/>
                <a:cs typeface="Oswald"/>
                <a:sym typeface="Oswald"/>
              </a:rPr>
              <a:t>by looking closely at the bumps, lines and curves on the </a:t>
            </a:r>
            <a:r>
              <a:rPr lang="en" sz="4800">
                <a:solidFill>
                  <a:srgbClr val="00FF00"/>
                </a:solidFill>
                <a:latin typeface="Oswald"/>
                <a:ea typeface="Oswald"/>
                <a:cs typeface="Oswald"/>
                <a:sym typeface="Oswald"/>
              </a:rPr>
              <a:t>edges </a:t>
            </a:r>
            <a:r>
              <a:rPr lang="en" sz="4800">
                <a:solidFill>
                  <a:srgbClr val="FFFFFF"/>
                </a:solidFill>
                <a:latin typeface="Oswald"/>
                <a:ea typeface="Oswald"/>
                <a:cs typeface="Oswald"/>
                <a:sym typeface="Oswald"/>
              </a:rPr>
              <a:t>of things. </a:t>
            </a:r>
            <a:endParaRPr sz="4800">
              <a:solidFill>
                <a:srgbClr val="AAAAAA"/>
              </a:solidFill>
              <a:latin typeface="Average"/>
              <a:ea typeface="Average"/>
              <a:cs typeface="Average"/>
              <a:sym typeface="Average"/>
            </a:endParaRPr>
          </a:p>
        </p:txBody>
      </p:sp>
      <p:sp>
        <p:nvSpPr>
          <p:cNvPr descr="Translations" id="174" name="Google Shape;174;p34"/>
          <p:cNvSpPr txBox="1"/>
          <p:nvPr/>
        </p:nvSpPr>
        <p:spPr>
          <a:xfrm>
            <a:off x="3660000" y="0"/>
            <a:ext cx="548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AAAAAA"/>
                </a:solidFill>
                <a:latin typeface="Average"/>
                <a:ea typeface="Average"/>
                <a:cs typeface="Average"/>
                <a:sym typeface="Average"/>
              </a:rPr>
              <a:t>በነገሮች ጠርዝ ላይ ያሉትን እብጠቶች፣ መስመሮች እና ኩርባዎች በቅርበት በመመልከት ዝርዝር ሁኔታን እንፈጥራለን።</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نحن نصنع التفاصيل من خلال النظر عن كثب إلى النتوءات والخطوط والمنحنيات على حواف الأشياء.</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Creem detall mirant de prop els cops, les línies i les corbes a les vores de les coses.</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我们通过仔细观察事物边缘的凸起、线条和曲线来创造细节。</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ما جزئیات را با نگاه دقیق به برجستگی ها، خطوط و منحنی های لبه اشیا ایجاد می کنیم.</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हम चीजों के किनारों पर उभरे उभारों, रेखाओं और मोड़ों को बारीकी से देखकर विवरण तैयार करते 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私たちは、物の端にある突起、線、曲線をよく観察して詳細を作成します。</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우리는 사물의 가장자리에 있는 울퉁불퉁한 부분, 선, 곡선을 자세히 살펴보며 세부 사항을 만듭니다.</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Em hûrgulî diafirînin bi lênihêrîna ji nêz ve li kulm, xêz û kelûpelên li keviya tiştan.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Criamos detalhes observando atentamente as saliências, linhas e curvas nas bordas das coisas.</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ਅਸੀਂ ਚੀਜ਼ਾਂ ਦੇ ਕਿਨਾਰਿਆਂ 'ਤੇ ਬੰਪਾਂ, ਰੇਖਾਵਾਂ ਅਤੇ ਕਰਵਾਂ ਨੂੰ ਨੇੜਿਓਂ ਦੇਖ ਕੇ ਵੇਰਵੇ ਬਣਾਉਂਦੇ 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Мы создаем детали, внимательно изучая неровности, линии и изгибы на краях предметов.</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Waxaan abuurnaa faahfaahin annagoo si dhow u eegayna kuuskuusyada, xariiqyada iyo qaloocyada cidhifyada waxyaalaha.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Creamos detalles observando de cerca los bultos, líneas y curvas en los bordes de las cosas.</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Tunaunda maelezo kwa kuangalia kwa karibu matuta, mistari na mikunjo kwenye kingo za vitu.</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Gumagawa kami ng detalye sa pamamagitan ng pagtinging mabuti sa mga bumps, lines at curves sa mga gilid ng mga bagay.</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Nesnelerin kenarlarındaki çıkıntılara, çizgilere ve eğrilere yakından bakarak detay yaratırız.</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Ми створюємо деталі, уважно розглядаючи нерівності, лінії та вигини на краях речей.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Chúng ta tạo ra các chi tiết bằng cách quan sát kỹ các vết lồi, đường thẳng và đường cong ở các cạnh của vật thể.</a:t>
            </a:r>
            <a:endParaRPr sz="2100">
              <a:solidFill>
                <a:srgbClr val="CACACA"/>
              </a:solidFill>
              <a:latin typeface="Average"/>
              <a:ea typeface="Average"/>
              <a:cs typeface="Average"/>
              <a:sym typeface="Average"/>
            </a:endParaRPr>
          </a:p>
        </p:txBody>
      </p:sp>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